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92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57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92" orient="horz"/>
        <p:guide pos="2880"/>
        <p:guide pos="257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c8eaa8df71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c8eaa8df7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c93b5d632c_6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c93b5d632c_6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8c9c74ba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c8c9c74b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c67a31c664_0_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2c67a31c66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c92b01854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c92b0185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c6a4dfc0a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2c6a4dfc0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c67faf6f8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2c67faf6f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c67a31c664_0_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2c67a31c664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c92b018549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c92b01854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c87ee648c8_2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c87ee648c8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457200" y="5715000"/>
            <a:ext cx="8458200" cy="967211"/>
            <a:chOff x="457200" y="5715000"/>
            <a:chExt cx="8458200" cy="967211"/>
          </a:xfrm>
        </p:grpSpPr>
        <p:pic>
          <p:nvPicPr>
            <p:cNvPr id="18" name="Google Shape;18;p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75488" y="5715000"/>
              <a:ext cx="3334511" cy="967211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" name="Google Shape;19;p2"/>
            <p:cNvCxnSpPr/>
            <p:nvPr/>
          </p:nvCxnSpPr>
          <p:spPr>
            <a:xfrm>
              <a:off x="457200" y="571500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1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5" name="Google Shape;105;p11"/>
          <p:cNvGrpSpPr/>
          <p:nvPr/>
        </p:nvGrpSpPr>
        <p:grpSpPr>
          <a:xfrm>
            <a:off x="457200" y="6004650"/>
            <a:ext cx="8458200" cy="753753"/>
            <a:chOff x="457200" y="5928450"/>
            <a:chExt cx="8458200" cy="753753"/>
          </a:xfrm>
        </p:grpSpPr>
        <p:pic>
          <p:nvPicPr>
            <p:cNvPr id="106" name="Google Shape;106;p1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57200" y="597975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7" name="Google Shape;107;p11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2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4" name="Google Shape;114;p12"/>
          <p:cNvGrpSpPr/>
          <p:nvPr/>
        </p:nvGrpSpPr>
        <p:grpSpPr>
          <a:xfrm>
            <a:off x="457200" y="6004650"/>
            <a:ext cx="8458200" cy="753753"/>
            <a:chOff x="457200" y="5928450"/>
            <a:chExt cx="8458200" cy="753753"/>
          </a:xfrm>
        </p:grpSpPr>
        <p:pic>
          <p:nvPicPr>
            <p:cNvPr id="115" name="Google Shape;115;p1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57200" y="597975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6" name="Google Shape;116;p12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"/>
          <p:cNvGrpSpPr/>
          <p:nvPr/>
        </p:nvGrpSpPr>
        <p:grpSpPr>
          <a:xfrm>
            <a:off x="457200" y="6004650"/>
            <a:ext cx="8458200" cy="753753"/>
            <a:chOff x="457200" y="5928450"/>
            <a:chExt cx="8458200" cy="753753"/>
          </a:xfrm>
        </p:grpSpPr>
        <p:pic>
          <p:nvPicPr>
            <p:cNvPr id="22" name="Google Shape;22;p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73800" y="597975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3" name="Google Shape;23;p3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  <p:sp>
        <p:nvSpPr>
          <p:cNvPr id="24" name="Google Shape;24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" name="Google Shape;34;p4"/>
          <p:cNvGrpSpPr/>
          <p:nvPr/>
        </p:nvGrpSpPr>
        <p:grpSpPr>
          <a:xfrm>
            <a:off x="457200" y="6004650"/>
            <a:ext cx="8458200" cy="728103"/>
            <a:chOff x="457200" y="5928450"/>
            <a:chExt cx="8458200" cy="728103"/>
          </a:xfrm>
        </p:grpSpPr>
        <p:pic>
          <p:nvPicPr>
            <p:cNvPr id="35" name="Google Shape;35;p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57200" y="595410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6" name="Google Shape;36;p4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4" name="Google Shape;44;p5"/>
          <p:cNvGrpSpPr/>
          <p:nvPr/>
        </p:nvGrpSpPr>
        <p:grpSpPr>
          <a:xfrm>
            <a:off x="457200" y="6004650"/>
            <a:ext cx="8458200" cy="753753"/>
            <a:chOff x="457200" y="5928450"/>
            <a:chExt cx="8458200" cy="753753"/>
          </a:xfrm>
        </p:grpSpPr>
        <p:pic>
          <p:nvPicPr>
            <p:cNvPr id="45" name="Google Shape;45;p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57200" y="597975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6" name="Google Shape;46;p5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1">
  <p:cSld name="TWO_OBJECTS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title"/>
          </p:nvPr>
        </p:nvSpPr>
        <p:spPr>
          <a:xfrm>
            <a:off x="457200" y="-5"/>
            <a:ext cx="82296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6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4" name="Google Shape;5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200" y="6055953"/>
            <a:ext cx="2421800" cy="702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6"/>
          <p:cNvCxnSpPr/>
          <p:nvPr/>
        </p:nvCxnSpPr>
        <p:spPr>
          <a:xfrm>
            <a:off x="4572000" y="781133"/>
            <a:ext cx="0" cy="5226600"/>
          </a:xfrm>
          <a:prstGeom prst="straightConnector1">
            <a:avLst/>
          </a:prstGeom>
          <a:noFill/>
          <a:ln cap="flat" cmpd="sng" w="28575">
            <a:solidFill>
              <a:srgbClr val="FFC2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6"/>
          <p:cNvCxnSpPr/>
          <p:nvPr/>
        </p:nvCxnSpPr>
        <p:spPr>
          <a:xfrm>
            <a:off x="457200" y="6004650"/>
            <a:ext cx="845820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6860"/>
              </a:srgbClr>
            </a:outerShdw>
          </a:effectLst>
        </p:spPr>
      </p:cxnSp>
      <p:cxnSp>
        <p:nvCxnSpPr>
          <p:cNvPr id="57" name="Google Shape;57;p6"/>
          <p:cNvCxnSpPr/>
          <p:nvPr/>
        </p:nvCxnSpPr>
        <p:spPr>
          <a:xfrm>
            <a:off x="-45000" y="789933"/>
            <a:ext cx="9312000" cy="0"/>
          </a:xfrm>
          <a:prstGeom prst="straightConnector1">
            <a:avLst/>
          </a:prstGeom>
          <a:noFill/>
          <a:ln cap="flat" cmpd="sng" w="25400">
            <a:solidFill>
              <a:srgbClr val="FFC23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4" name="Google Shape;64;p7"/>
          <p:cNvGrpSpPr/>
          <p:nvPr/>
        </p:nvGrpSpPr>
        <p:grpSpPr>
          <a:xfrm>
            <a:off x="457200" y="6004650"/>
            <a:ext cx="8458200" cy="753753"/>
            <a:chOff x="457200" y="5928450"/>
            <a:chExt cx="8458200" cy="753753"/>
          </a:xfrm>
        </p:grpSpPr>
        <p:pic>
          <p:nvPicPr>
            <p:cNvPr id="65" name="Google Shape;65;p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57200" y="597975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6" name="Google Shape;66;p7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1" name="Google Shape;71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3" name="Google Shape;73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6" name="Google Shape;76;p8"/>
          <p:cNvGrpSpPr/>
          <p:nvPr/>
        </p:nvGrpSpPr>
        <p:grpSpPr>
          <a:xfrm>
            <a:off x="457200" y="6004650"/>
            <a:ext cx="8458200" cy="753753"/>
            <a:chOff x="457200" y="5928450"/>
            <a:chExt cx="8458200" cy="753753"/>
          </a:xfrm>
        </p:grpSpPr>
        <p:pic>
          <p:nvPicPr>
            <p:cNvPr id="77" name="Google Shape;77;p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57200" y="597975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8" name="Google Shape;78;p8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2" name="Google Shape;82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3" name="Google Shape;8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86" name="Google Shape;86;p9"/>
          <p:cNvGrpSpPr/>
          <p:nvPr/>
        </p:nvGrpSpPr>
        <p:grpSpPr>
          <a:xfrm>
            <a:off x="457200" y="6004650"/>
            <a:ext cx="8458200" cy="753753"/>
            <a:chOff x="457200" y="5928450"/>
            <a:chExt cx="8458200" cy="753753"/>
          </a:xfrm>
        </p:grpSpPr>
        <p:pic>
          <p:nvPicPr>
            <p:cNvPr id="87" name="Google Shape;87;p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57200" y="597975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8" name="Google Shape;88;p9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Google Shape;92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0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96" name="Google Shape;96;p10"/>
          <p:cNvGrpSpPr/>
          <p:nvPr/>
        </p:nvGrpSpPr>
        <p:grpSpPr>
          <a:xfrm>
            <a:off x="457200" y="6004650"/>
            <a:ext cx="8458200" cy="753753"/>
            <a:chOff x="457200" y="5928450"/>
            <a:chExt cx="8458200" cy="753753"/>
          </a:xfrm>
        </p:grpSpPr>
        <p:pic>
          <p:nvPicPr>
            <p:cNvPr id="97" name="Google Shape;97;p1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57200" y="5979753"/>
              <a:ext cx="2421800" cy="702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8" name="Google Shape;98;p10"/>
            <p:cNvCxnSpPr/>
            <p:nvPr/>
          </p:nvCxnSpPr>
          <p:spPr>
            <a:xfrm>
              <a:off x="457200" y="5928450"/>
              <a:ext cx="8458200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6860"/>
                </a:srgbClr>
              </a:outerShdw>
            </a:effectLst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uilowerappeals.labor@maryland.gov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labor.maryland.gov/employment/unemployment.shtml" TargetMode="External"/><Relationship Id="rId4" Type="http://schemas.openxmlformats.org/officeDocument/2006/relationships/hyperlink" Target="https://employer.beacon.labor.md.gov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/>
          <p:nvPr>
            <p:ph type="ctrTitle"/>
          </p:nvPr>
        </p:nvSpPr>
        <p:spPr>
          <a:xfrm>
            <a:off x="224250" y="1755550"/>
            <a:ext cx="8695500" cy="19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000">
                <a:latin typeface="Arial"/>
                <a:ea typeface="Arial"/>
                <a:cs typeface="Arial"/>
                <a:sym typeface="Arial"/>
              </a:rPr>
              <a:t>Recalculation of Calendar Year 2024 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3000">
                <a:latin typeface="Arial"/>
                <a:ea typeface="Arial"/>
                <a:cs typeface="Arial"/>
                <a:sym typeface="Arial"/>
              </a:rPr>
              <a:t>UI Employer Tax Rates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5026950" y="4630250"/>
            <a:ext cx="3892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April 5</a:t>
            </a:r>
            <a:r>
              <a:rPr lang="en-US"/>
              <a:t>, 2024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Portia Wu, Secretary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-US"/>
              <a:t>Jason Perkins-Cohen, Deputy Secretary</a:t>
            </a:r>
            <a:endParaRPr b="1"/>
          </a:p>
        </p:txBody>
      </p:sp>
      <p:sp>
        <p:nvSpPr>
          <p:cNvPr id="123" name="Google Shape;123;p13"/>
          <p:cNvSpPr txBox="1"/>
          <p:nvPr/>
        </p:nvSpPr>
        <p:spPr>
          <a:xfrm>
            <a:off x="6720050" y="6396600"/>
            <a:ext cx="24240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labor.maryland.gov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457200" y="254687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Recalculation Process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2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22"/>
          <p:cNvSpPr txBox="1"/>
          <p:nvPr>
            <p:ph idx="1" type="body"/>
          </p:nvPr>
        </p:nvSpPr>
        <p:spPr>
          <a:xfrm>
            <a:off x="267000" y="1558836"/>
            <a:ext cx="4230300" cy="418800"/>
          </a:xfrm>
          <a:prstGeom prst="rect">
            <a:avLst/>
          </a:prstGeom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Pre-Pandemic Experience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2"/>
          <p:cNvSpPr txBox="1"/>
          <p:nvPr>
            <p:ph idx="2" type="body"/>
          </p:nvPr>
        </p:nvSpPr>
        <p:spPr>
          <a:xfrm>
            <a:off x="267025" y="1977586"/>
            <a:ext cx="4230300" cy="2829000"/>
          </a:xfrm>
          <a:prstGeom prst="rect">
            <a:avLst/>
          </a:prstGeom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480"/>
              </a:spcBef>
              <a:spcAft>
                <a:spcPts val="0"/>
              </a:spcAft>
              <a:buSzPts val="2800"/>
              <a:buChar char="•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Used rating years 2017, 2018, and 2019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Period used between July 1 - June 30 of each year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2"/>
          <p:cNvSpPr txBox="1"/>
          <p:nvPr>
            <p:ph idx="3" type="body"/>
          </p:nvPr>
        </p:nvSpPr>
        <p:spPr>
          <a:xfrm>
            <a:off x="4645025" y="1558936"/>
            <a:ext cx="4230300" cy="418800"/>
          </a:xfrm>
          <a:prstGeom prst="rect">
            <a:avLst/>
          </a:prstGeom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Normal Experience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2"/>
          <p:cNvSpPr txBox="1"/>
          <p:nvPr>
            <p:ph idx="4" type="body"/>
          </p:nvPr>
        </p:nvSpPr>
        <p:spPr>
          <a:xfrm>
            <a:off x="4645025" y="1977586"/>
            <a:ext cx="4230300" cy="2829000"/>
          </a:xfrm>
          <a:prstGeom prst="rect">
            <a:avLst/>
          </a:prstGeom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480"/>
              </a:spcBef>
              <a:spcAft>
                <a:spcPts val="0"/>
              </a:spcAft>
              <a:buSzPts val="2800"/>
              <a:buChar char="•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Used rating years 2021, 2022, and 2023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Period used between July 1 - June 30 of each year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2"/>
          <p:cNvSpPr txBox="1"/>
          <p:nvPr>
            <p:ph type="title"/>
          </p:nvPr>
        </p:nvSpPr>
        <p:spPr>
          <a:xfrm>
            <a:off x="457200" y="49031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latin typeface="Arial"/>
                <a:ea typeface="Arial"/>
                <a:cs typeface="Arial"/>
                <a:sym typeface="Arial"/>
              </a:rPr>
              <a:t>The lower tax rate of the two methods is applied for 2024</a:t>
            </a:r>
            <a:endParaRPr b="1" sz="27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0" name="Google Shape;200;p23"/>
          <p:cNvSpPr txBox="1"/>
          <p:nvPr>
            <p:ph type="title"/>
          </p:nvPr>
        </p:nvSpPr>
        <p:spPr>
          <a:xfrm>
            <a:off x="689750" y="-21650"/>
            <a:ext cx="8142600" cy="869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Rate Notice Calculation</a:t>
            </a:r>
            <a:endParaRPr/>
          </a:p>
        </p:txBody>
      </p:sp>
      <p:pic>
        <p:nvPicPr>
          <p:cNvPr descr="Screenshot of ui tax rate with the executive order for 2022" id="201" name="Google Shape;201;p23"/>
          <p:cNvPicPr preferRelativeResize="0"/>
          <p:nvPr/>
        </p:nvPicPr>
        <p:blipFill rotWithShape="1">
          <a:blip r:embed="rId3">
            <a:alphaModFix/>
          </a:blip>
          <a:srcRect b="0" l="1993" r="2184" t="0"/>
          <a:stretch/>
        </p:blipFill>
        <p:spPr>
          <a:xfrm>
            <a:off x="52500" y="1636475"/>
            <a:ext cx="4384650" cy="2808124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3"/>
          <p:cNvSpPr txBox="1"/>
          <p:nvPr/>
        </p:nvSpPr>
        <p:spPr>
          <a:xfrm>
            <a:off x="4996264" y="5046125"/>
            <a:ext cx="37674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*This is the lower rate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3" name="Google Shape;20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0389" y="1974211"/>
            <a:ext cx="4476257" cy="280812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3"/>
          <p:cNvSpPr/>
          <p:nvPr/>
        </p:nvSpPr>
        <p:spPr>
          <a:xfrm>
            <a:off x="4668725" y="1974200"/>
            <a:ext cx="1748400" cy="7527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5" name="Google Shape;205;p23"/>
          <p:cNvSpPr/>
          <p:nvPr/>
        </p:nvSpPr>
        <p:spPr>
          <a:xfrm>
            <a:off x="4620401" y="3428575"/>
            <a:ext cx="3411600" cy="1353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6" name="Google Shape;20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17070" y="1676450"/>
            <a:ext cx="4489224" cy="2323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3"/>
          <p:cNvSpPr/>
          <p:nvPr/>
        </p:nvSpPr>
        <p:spPr>
          <a:xfrm>
            <a:off x="91925" y="1974200"/>
            <a:ext cx="1748400" cy="7527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8" name="Google Shape;208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5105" y="3947770"/>
            <a:ext cx="331650" cy="1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4"/>
          <p:cNvSpPr txBox="1"/>
          <p:nvPr>
            <p:ph type="title"/>
          </p:nvPr>
        </p:nvSpPr>
        <p:spPr>
          <a:xfrm>
            <a:off x="0" y="107275"/>
            <a:ext cx="9144000" cy="768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latin typeface="Arial"/>
                <a:ea typeface="Arial"/>
                <a:cs typeface="Arial"/>
                <a:sym typeface="Arial"/>
              </a:rPr>
              <a:t>Checking a Rate Change in BEACON</a:t>
            </a:r>
            <a:endParaRPr sz="4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4"/>
          <p:cNvSpPr txBox="1"/>
          <p:nvPr>
            <p:ph idx="1" type="body"/>
          </p:nvPr>
        </p:nvSpPr>
        <p:spPr>
          <a:xfrm>
            <a:off x="457200" y="952381"/>
            <a:ext cx="8229600" cy="2302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To check if your rate has changed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914400" rtl="0" algn="l">
              <a:spcBef>
                <a:spcPts val="36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Click “Tax Rate Functions” in the menu on the left side of your employer portal,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9144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Select “2024” in the dropdown, and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9144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Click “Search”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4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6" name="Google Shape;216;p24"/>
          <p:cNvPicPr preferRelativeResize="0"/>
          <p:nvPr/>
        </p:nvPicPr>
        <p:blipFill rotWithShape="1">
          <a:blip r:embed="rId3">
            <a:alphaModFix/>
          </a:blip>
          <a:srcRect b="0" l="0" r="53438" t="0"/>
          <a:stretch/>
        </p:blipFill>
        <p:spPr>
          <a:xfrm>
            <a:off x="2288375" y="3015663"/>
            <a:ext cx="4567249" cy="2845212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217" name="Google Shape;217;p24"/>
          <p:cNvSpPr/>
          <p:nvPr/>
        </p:nvSpPr>
        <p:spPr>
          <a:xfrm>
            <a:off x="3187521" y="3660894"/>
            <a:ext cx="831300" cy="290400"/>
          </a:xfrm>
          <a:prstGeom prst="rect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4"/>
          <p:cNvSpPr/>
          <p:nvPr/>
        </p:nvSpPr>
        <p:spPr>
          <a:xfrm>
            <a:off x="2493612" y="4907430"/>
            <a:ext cx="3807600" cy="227400"/>
          </a:xfrm>
          <a:prstGeom prst="rect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800">
                <a:latin typeface="Arial"/>
                <a:ea typeface="Arial"/>
                <a:cs typeface="Arial"/>
                <a:sym typeface="Arial"/>
              </a:rPr>
              <a:t>Withdrawal of Protests or Appeals</a:t>
            </a:r>
            <a:endParaRPr sz="3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5"/>
          <p:cNvSpPr txBox="1"/>
          <p:nvPr>
            <p:ph idx="1" type="body"/>
          </p:nvPr>
        </p:nvSpPr>
        <p:spPr>
          <a:xfrm>
            <a:off x="354600" y="1489385"/>
            <a:ext cx="8434800" cy="39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36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Some employers have already filed a protest or appeal about their 2024 tax rates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Determination reviews can be withdrawn by emailing </a:t>
            </a:r>
            <a:r>
              <a:rPr lang="en-US" sz="28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dluicdexperiencerating-labor@maryland.gov </a:t>
            </a:r>
            <a:endParaRPr sz="28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1000"/>
              </a:spcBef>
              <a:spcAft>
                <a:spcPts val="100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ppeals can be withdrawn in the employer portal, by emailing </a:t>
            </a: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uilowerappeals.labor@maryland.gov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, or by mail  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5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6"/>
          <p:cNvSpPr txBox="1"/>
          <p:nvPr>
            <p:ph type="title"/>
          </p:nvPr>
        </p:nvSpPr>
        <p:spPr>
          <a:xfrm>
            <a:off x="457200" y="26295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200">
                <a:latin typeface="Arial"/>
                <a:ea typeface="Arial"/>
                <a:cs typeface="Arial"/>
                <a:sym typeface="Arial"/>
              </a:rPr>
              <a:t>Questions?</a:t>
            </a:r>
            <a:endParaRPr sz="4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6"/>
          <p:cNvSpPr txBox="1"/>
          <p:nvPr>
            <p:ph idx="1" type="body"/>
          </p:nvPr>
        </p:nvSpPr>
        <p:spPr>
          <a:xfrm>
            <a:off x="182700" y="1353600"/>
            <a:ext cx="877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FAQs on rate </a:t>
            </a:r>
            <a:r>
              <a:rPr lang="en-US" sz="2900">
                <a:latin typeface="Arial"/>
                <a:ea typeface="Arial"/>
                <a:cs typeface="Arial"/>
                <a:sym typeface="Arial"/>
              </a:rPr>
              <a:t>recalculation will be available at</a:t>
            </a:r>
            <a:r>
              <a:rPr lang="en-US" sz="29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https://labor.maryland.gov/employment/unemployment.shtml</a:t>
            </a:r>
            <a:endParaRPr sz="24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For questions about rates: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41275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Font typeface="Arial"/>
              <a:buChar char="–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Employer Assistance Line at 410-949-0033 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412750" lvl="1" marL="914400" rtl="0" algn="l">
              <a:spcBef>
                <a:spcPts val="1000"/>
              </a:spcBef>
              <a:spcAft>
                <a:spcPts val="0"/>
              </a:spcAft>
              <a:buSzPts val="2900"/>
              <a:buFont typeface="Arial"/>
              <a:buChar char="–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Toll free at 1-800-492-5524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412750" lvl="1" marL="914400" rtl="0" algn="l">
              <a:spcBef>
                <a:spcPts val="1000"/>
              </a:spcBef>
              <a:spcAft>
                <a:spcPts val="0"/>
              </a:spcAft>
              <a:buSzPts val="2900"/>
              <a:buFont typeface="Arial"/>
              <a:buChar char="–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Email at </a:t>
            </a: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dluiemployerassistance-labor@maryland.gov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BEACON </a:t>
            </a:r>
            <a:r>
              <a:rPr lang="en-US" sz="2900">
                <a:latin typeface="Arial"/>
                <a:ea typeface="Arial"/>
                <a:cs typeface="Arial"/>
                <a:sym typeface="Arial"/>
              </a:rPr>
              <a:t>employer</a:t>
            </a:r>
            <a:r>
              <a:rPr lang="en-US" sz="2900">
                <a:latin typeface="Arial"/>
                <a:ea typeface="Arial"/>
                <a:cs typeface="Arial"/>
                <a:sym typeface="Arial"/>
              </a:rPr>
              <a:t> portal</a:t>
            </a:r>
            <a:r>
              <a:rPr lang="en-US" sz="2900">
                <a:latin typeface="Arial"/>
                <a:ea typeface="Arial"/>
                <a:cs typeface="Arial"/>
                <a:sym typeface="Arial"/>
              </a:rPr>
              <a:t> for more employer account details: </a:t>
            </a: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https://employer.beacon.labor.md.gov</a:t>
            </a:r>
            <a:endParaRPr sz="24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9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6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 txBox="1"/>
          <p:nvPr>
            <p:ph type="title"/>
          </p:nvPr>
        </p:nvSpPr>
        <p:spPr>
          <a:xfrm>
            <a:off x="457200" y="357769"/>
            <a:ext cx="8229600" cy="57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Webinar Settings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4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p14"/>
          <p:cNvSpPr txBox="1"/>
          <p:nvPr>
            <p:ph idx="1" type="body"/>
          </p:nvPr>
        </p:nvSpPr>
        <p:spPr>
          <a:xfrm>
            <a:off x="226650" y="1229825"/>
            <a:ext cx="8690700" cy="3241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36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Please take a moment to look at the bottom of your screen for the Zoom webinar settings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To turn on 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captions or enter questions for our Q&amp;A, please see the related buttons in the toolbar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Questions entered will be addressed at the end of the presentation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Please keep your camera off and mic muted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14"/>
          <p:cNvPicPr preferRelativeResize="0"/>
          <p:nvPr/>
        </p:nvPicPr>
        <p:blipFill rotWithShape="1">
          <a:blip r:embed="rId3">
            <a:alphaModFix/>
          </a:blip>
          <a:srcRect b="0" l="0" r="38631" t="0"/>
          <a:stretch/>
        </p:blipFill>
        <p:spPr>
          <a:xfrm>
            <a:off x="643153" y="5199167"/>
            <a:ext cx="7951097" cy="58178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4"/>
          <p:cNvSpPr/>
          <p:nvPr/>
        </p:nvSpPr>
        <p:spPr>
          <a:xfrm>
            <a:off x="549749" y="5114558"/>
            <a:ext cx="2282100" cy="750900"/>
          </a:xfrm>
          <a:prstGeom prst="rect">
            <a:avLst/>
          </a:prstGeom>
          <a:noFill/>
          <a:ln cap="flat" cmpd="sng" w="28575">
            <a:solidFill>
              <a:srgbClr val="C40E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4"/>
          <p:cNvSpPr/>
          <p:nvPr/>
        </p:nvSpPr>
        <p:spPr>
          <a:xfrm>
            <a:off x="4412618" y="5114558"/>
            <a:ext cx="903300" cy="750900"/>
          </a:xfrm>
          <a:prstGeom prst="rect">
            <a:avLst/>
          </a:prstGeom>
          <a:noFill/>
          <a:ln cap="flat" cmpd="sng" w="28575">
            <a:solidFill>
              <a:srgbClr val="C40E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4"/>
          <p:cNvSpPr/>
          <p:nvPr/>
        </p:nvSpPr>
        <p:spPr>
          <a:xfrm>
            <a:off x="7121112" y="5114558"/>
            <a:ext cx="1285200" cy="750900"/>
          </a:xfrm>
          <a:prstGeom prst="rect">
            <a:avLst/>
          </a:prstGeom>
          <a:noFill/>
          <a:ln cap="flat" cmpd="sng" w="28575">
            <a:solidFill>
              <a:srgbClr val="C40E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457200" y="2222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200">
                <a:latin typeface="Arial"/>
                <a:ea typeface="Arial"/>
                <a:cs typeface="Arial"/>
                <a:sym typeface="Arial"/>
              </a:rPr>
              <a:t>Background</a:t>
            </a:r>
            <a:endParaRPr sz="4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287250" y="1263138"/>
            <a:ext cx="8569500" cy="43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spcBef>
                <a:spcPts val="36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In January, Division of Unemployment Insurance issued annual tax rate notices for Calendar Year 2024 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Rates were based on an interpretation of MD statute treating a provision of pandemic relief as expired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At same time, state shifted from Tax Table C to Table A due to robust UI Trust Fund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Because Tax Table A has lower tax rates than Table C, most employers saw rate decrease due to table shift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But some employers saw increases due to pandemic relief expiration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1000"/>
              </a:spcBef>
              <a:spcAft>
                <a:spcPts val="1000"/>
              </a:spcAft>
              <a:buSzPts val="26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 </a:t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457200" y="2646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10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4200">
                <a:latin typeface="Arial"/>
                <a:ea typeface="Arial"/>
                <a:cs typeface="Arial"/>
                <a:sym typeface="Arial"/>
              </a:rPr>
              <a:t>ate Recalculation</a:t>
            </a:r>
            <a:endParaRPr sz="4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187200" y="1489450"/>
            <a:ext cx="8769600" cy="40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Based on further review, Division has reissued tax rates continuing pandemic relief for one more year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rtl="0" algn="l">
              <a:spcBef>
                <a:spcPts val="10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Some employers’ rate will go down due to the recalculation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rtl="0" algn="l">
              <a:spcBef>
                <a:spcPts val="1000"/>
              </a:spcBef>
              <a:spcAft>
                <a:spcPts val="1000"/>
              </a:spcAft>
              <a:buSzPts val="2700"/>
              <a:buChar char="•"/>
            </a:pPr>
            <a:r>
              <a:rPr b="1" lang="en-US" sz="2700">
                <a:latin typeface="Arial"/>
                <a:ea typeface="Arial"/>
                <a:cs typeface="Arial"/>
                <a:sym typeface="Arial"/>
              </a:rPr>
              <a:t>No employers should see a tax rate increase 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457200" y="2646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200">
                <a:latin typeface="Arial"/>
                <a:ea typeface="Arial"/>
                <a:cs typeface="Arial"/>
                <a:sym typeface="Arial"/>
              </a:rPr>
              <a:t>Rate Assignment</a:t>
            </a:r>
            <a:endParaRPr sz="4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457200" y="1518801"/>
            <a:ext cx="3941700" cy="38736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143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Division is now using same calculation method as past 2 years </a:t>
            </a:r>
            <a:endParaRPr sz="5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7"/>
          <p:cNvSpPr txBox="1"/>
          <p:nvPr>
            <p:ph idx="2" type="body"/>
          </p:nvPr>
        </p:nvSpPr>
        <p:spPr>
          <a:xfrm>
            <a:off x="4572000" y="1518790"/>
            <a:ext cx="4114800" cy="3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spcBef>
                <a:spcPts val="360"/>
              </a:spcBef>
              <a:spcAft>
                <a:spcPts val="0"/>
              </a:spcAft>
              <a:buSzPts val="2500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Division compares two rate calculations, one based on pre-pandemic experience and one based on immediate past years’ experience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spcBef>
                <a:spcPts val="1000"/>
              </a:spcBef>
              <a:spcAft>
                <a:spcPts val="1000"/>
              </a:spcAft>
              <a:buSzPts val="2500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Assigns </a:t>
            </a:r>
            <a:r>
              <a:rPr b="1" lang="en-US" sz="2500">
                <a:latin typeface="Arial"/>
                <a:ea typeface="Arial"/>
                <a:cs typeface="Arial"/>
                <a:sym typeface="Arial"/>
              </a:rPr>
              <a:t>lower</a:t>
            </a:r>
            <a:r>
              <a:rPr lang="en-US" sz="2500">
                <a:latin typeface="Arial"/>
                <a:ea typeface="Arial"/>
                <a:cs typeface="Arial"/>
                <a:sym typeface="Arial"/>
              </a:rPr>
              <a:t> of two rates to employers</a:t>
            </a:r>
            <a:endParaRPr sz="2500"/>
          </a:p>
        </p:txBody>
      </p:sp>
      <p:sp>
        <p:nvSpPr>
          <p:cNvPr id="156" name="Google Shape;156;p17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457200" y="2546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Timeline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8"/>
          <p:cNvSpPr txBox="1"/>
          <p:nvPr>
            <p:ph idx="1" type="body"/>
          </p:nvPr>
        </p:nvSpPr>
        <p:spPr>
          <a:xfrm>
            <a:off x="338400" y="1327025"/>
            <a:ext cx="8467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ecalculated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rates appeared in employer portal 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on Wednesday, March 27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Recalculated rate notices were posted in employer portal 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on Monday, April 1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Hard-copy notices with recalculated rates were mailed beginning Monday, April 1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Quarter 1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taxes are due April 30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Employers should pay Q1 taxes with recalculated rate 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8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>
            <p:ph type="title"/>
          </p:nvPr>
        </p:nvSpPr>
        <p:spPr>
          <a:xfrm>
            <a:off x="457200" y="2596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200">
                <a:latin typeface="Arial"/>
                <a:ea typeface="Arial"/>
                <a:cs typeface="Arial"/>
                <a:sym typeface="Arial"/>
              </a:rPr>
              <a:t>Credits and Refunds</a:t>
            </a:r>
            <a:endParaRPr sz="4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9"/>
          <p:cNvSpPr txBox="1"/>
          <p:nvPr>
            <p:ph idx="2" type="body"/>
          </p:nvPr>
        </p:nvSpPr>
        <p:spPr>
          <a:xfrm>
            <a:off x="532750" y="1490654"/>
            <a:ext cx="8154300" cy="3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36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an employer has already paid their Q1 taxes and their rate is lowered by recalculation,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they will receive a credit toward a future p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ayment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1000"/>
              </a:spcBef>
              <a:spcAft>
                <a:spcPts val="1000"/>
              </a:spcAft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they prefer a refund, they may request a refund in BEACON employer portal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9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685800" y="1511150"/>
            <a:ext cx="7772400" cy="13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/>
              <a:t>Tax Rate Recalculation</a:t>
            </a:r>
            <a:endParaRPr sz="4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/>
              <a:t>in Detail</a:t>
            </a:r>
            <a:endParaRPr sz="4600"/>
          </a:p>
        </p:txBody>
      </p:sp>
      <p:sp>
        <p:nvSpPr>
          <p:cNvPr id="176" name="Google Shape;176;p20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idx="12" type="sldNum"/>
          </p:nvPr>
        </p:nvSpPr>
        <p:spPr>
          <a:xfrm>
            <a:off x="7010400" y="6508750"/>
            <a:ext cx="21336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721800" y="390234"/>
            <a:ext cx="7700400" cy="6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Calculation of UI Tax Rate</a:t>
            </a:r>
            <a:r>
              <a:rPr lang="en-US" sz="4400"/>
              <a:t>s</a:t>
            </a:r>
            <a:endParaRPr sz="4400">
              <a:solidFill>
                <a:srgbClr val="000000"/>
              </a:solidFill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721800" y="1470600"/>
            <a:ext cx="8110500" cy="3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</a:rPr>
              <a:t>Two factors influence an employer’s assigned </a:t>
            </a:r>
            <a:r>
              <a:rPr lang="en-US" sz="2800"/>
              <a:t>t</a:t>
            </a:r>
            <a:r>
              <a:rPr lang="en-US" sz="2800">
                <a:solidFill>
                  <a:srgbClr val="000000"/>
                </a:solidFill>
              </a:rPr>
              <a:t>ax </a:t>
            </a:r>
            <a:r>
              <a:rPr lang="en-US" sz="2800"/>
              <a:t>r</a:t>
            </a:r>
            <a:r>
              <a:rPr lang="en-US" sz="2800">
                <a:solidFill>
                  <a:srgbClr val="000000"/>
                </a:solidFill>
              </a:rPr>
              <a:t>ate</a:t>
            </a:r>
            <a:r>
              <a:rPr lang="en-US" sz="2800"/>
              <a:t>: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Verdana"/>
              <a:buAutoNum type="arabicPeriod"/>
            </a:pPr>
            <a:r>
              <a:rPr lang="en-US" sz="2800">
                <a:solidFill>
                  <a:srgbClr val="000000"/>
                </a:solidFill>
              </a:rPr>
              <a:t>The </a:t>
            </a:r>
            <a:r>
              <a:rPr b="1" lang="en-US" sz="2800">
                <a:solidFill>
                  <a:srgbClr val="000000"/>
                </a:solidFill>
              </a:rPr>
              <a:t>Tax Table</a:t>
            </a:r>
            <a:r>
              <a:rPr lang="en-US" sz="2800">
                <a:solidFill>
                  <a:srgbClr val="000000"/>
                </a:solidFill>
              </a:rPr>
              <a:t> assigned for the calendar year with the range of rates offered </a:t>
            </a:r>
            <a:endParaRPr sz="2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2800">
                <a:solidFill>
                  <a:srgbClr val="000000"/>
                </a:solidFill>
              </a:rPr>
              <a:t>Tax Table A assigned for 2024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Verdana"/>
              <a:buAutoNum type="arabicPeriod"/>
            </a:pPr>
            <a:r>
              <a:rPr lang="en-US" sz="2800">
                <a:solidFill>
                  <a:srgbClr val="000000"/>
                </a:solidFill>
              </a:rPr>
              <a:t>The employer’s </a:t>
            </a:r>
            <a:r>
              <a:rPr b="1" lang="en-US" sz="2800">
                <a:solidFill>
                  <a:srgbClr val="000000"/>
                </a:solidFill>
              </a:rPr>
              <a:t>benefit ratio</a:t>
            </a:r>
            <a:endParaRPr sz="2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2800"/>
              <a:t>D</a:t>
            </a:r>
            <a:r>
              <a:rPr lang="en-US" sz="2800">
                <a:solidFill>
                  <a:srgbClr val="000000"/>
                </a:solidFill>
              </a:rPr>
              <a:t>etermines where an employer will fall along </a:t>
            </a:r>
            <a:r>
              <a:rPr lang="en-US" sz="2800"/>
              <a:t>the range of Tax Table rates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MD yellow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C90007"/>
      </a:accent1>
      <a:accent2>
        <a:srgbClr val="FEC4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