
<file path=[Content_Types].xml><?xml version="1.0" encoding="utf-8"?>
<Types xmlns="http://schemas.openxmlformats.org/package/2006/content-types">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2.xml" ContentType="application/vnd.openxmlformats-officedocument.drawingml.chart+xml"/>
  <Override PartName="/ppt/drawings/drawing1.xml" ContentType="application/vnd.openxmlformats-officedocument.drawingml.chartshapes+xml"/>
  <Override PartName="/ppt/notesSlides/notesSlide15.xml" ContentType="application/vnd.openxmlformats-officedocument.presentationml.notesSlide+xml"/>
  <Override PartName="/ppt/charts/chart3.xml" ContentType="application/vnd.openxmlformats-officedocument.drawingml.chart+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rts/colors1.xml" ContentType="application/vnd.ms-office.chartcolorstyle+xml"/>
  <Override PartName="/ppt/charts/style1.xml" ContentType="application/vnd.ms-office.chartstyl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Lst>
  <p:notesMasterIdLst>
    <p:notesMasterId r:id="rId24"/>
  </p:notesMasterIdLst>
  <p:handoutMasterIdLst>
    <p:handoutMasterId r:id="rId25"/>
  </p:handoutMasterIdLst>
  <p:sldIdLst>
    <p:sldId id="256" r:id="rId2"/>
    <p:sldId id="338" r:id="rId3"/>
    <p:sldId id="347" r:id="rId4"/>
    <p:sldId id="336" r:id="rId5"/>
    <p:sldId id="344" r:id="rId6"/>
    <p:sldId id="351" r:id="rId7"/>
    <p:sldId id="340" r:id="rId8"/>
    <p:sldId id="352" r:id="rId9"/>
    <p:sldId id="353" r:id="rId10"/>
    <p:sldId id="354" r:id="rId11"/>
    <p:sldId id="325" r:id="rId12"/>
    <p:sldId id="350" r:id="rId13"/>
    <p:sldId id="349" r:id="rId14"/>
    <p:sldId id="345" r:id="rId15"/>
    <p:sldId id="346" r:id="rId16"/>
    <p:sldId id="334" r:id="rId17"/>
    <p:sldId id="348" r:id="rId18"/>
    <p:sldId id="335" r:id="rId19"/>
    <p:sldId id="328" r:id="rId20"/>
    <p:sldId id="356" r:id="rId21"/>
    <p:sldId id="355" r:id="rId22"/>
    <p:sldId id="358" r:id="rId23"/>
  </p:sldIdLst>
  <p:sldSz cx="9144000" cy="6858000" type="screen4x3"/>
  <p:notesSz cx="69977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924" userDrawn="1">
          <p15:clr>
            <a:srgbClr val="A4A3A4"/>
          </p15:clr>
        </p15:guide>
        <p15:guide id="2" pos="220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C95F"/>
    <a:srgbClr val="20DE68"/>
    <a:srgbClr val="FF66FF"/>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559" autoAdjust="0"/>
    <p:restoredTop sz="73788" autoAdjust="0"/>
  </p:normalViewPr>
  <p:slideViewPr>
    <p:cSldViewPr>
      <p:cViewPr>
        <p:scale>
          <a:sx n="39" d="100"/>
          <a:sy n="39" d="100"/>
        </p:scale>
        <p:origin x="-1157"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8538"/>
    </p:cViewPr>
  </p:sorterViewPr>
  <p:notesViewPr>
    <p:cSldViewPr>
      <p:cViewPr varScale="1">
        <p:scale>
          <a:sx n="56" d="100"/>
          <a:sy n="56" d="100"/>
        </p:scale>
        <p:origin x="2832" y="78"/>
      </p:cViewPr>
      <p:guideLst>
        <p:guide orient="horz" pos="2924"/>
        <p:guide pos="220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tricord\sys\HOME\DLS\OPA\Workgroups\Education\Sara\Copy%20of%2006a%20Exhibit%201%20data.xlsx" TargetMode="External"/></Relationships>
</file>

<file path=ppt/charts/_rels/chart2.xml.rels><?xml version="1.0" encoding="UTF-8" standalone="yes"?>
<Relationships xmlns="http://schemas.openxmlformats.org/package/2006/relationships"><Relationship Id="rId3" Type="http://schemas.microsoft.com/office/2011/relationships/chartColorStyle" Target="colors1.xml"/><Relationship Id="rId2" Type="http://schemas.openxmlformats.org/officeDocument/2006/relationships/chartUserShapes" Target="../drawings/drawing1.xml"/><Relationship Id="rId1" Type="http://schemas.openxmlformats.org/officeDocument/2006/relationships/package" Target="../embeddings/Microsoft_Excel_Worksheet1.xlsx"/><Relationship Id="rId4" Type="http://schemas.microsoft.com/office/2011/relationships/chartStyle" Target="style1.xml"/></Relationships>
</file>

<file path=ppt/charts/_rels/chart3.xml.rels><?xml version="1.0" encoding="UTF-8" standalone="yes"?>
<Relationships xmlns="http://schemas.openxmlformats.org/package/2006/relationships"><Relationship Id="rId1" Type="http://schemas.openxmlformats.org/officeDocument/2006/relationships/oleObject" Target="file:///C:\Users\kiwi\AppData\Local\Microsoft\Windows\Temporary%20Internet%20Files\Content.Outlook\BOWVS34A\Transfer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7646670065522389E-2"/>
          <c:y val="2.3501494489844919E-2"/>
          <c:w val="0.89125021242848246"/>
          <c:h val="0.75699280492146681"/>
        </c:manualLayout>
      </c:layout>
      <c:barChart>
        <c:barDir val="col"/>
        <c:grouping val="stacked"/>
        <c:varyColors val="0"/>
        <c:ser>
          <c:idx val="0"/>
          <c:order val="0"/>
          <c:tx>
            <c:strRef>
              <c:f>'Ex1'!$A$17</c:f>
              <c:strCache>
                <c:ptCount val="1"/>
                <c:pt idx="0">
                  <c:v>Public Four-year</c:v>
                </c:pt>
              </c:strCache>
            </c:strRef>
          </c:tx>
          <c:spPr>
            <a:solidFill>
              <a:schemeClr val="tx1"/>
            </a:solidFill>
            <a:ln>
              <a:solidFill>
                <a:prstClr val="black"/>
              </a:solidFill>
            </a:ln>
          </c:spPr>
          <c:invertIfNegative val="0"/>
          <c:dLbls>
            <c:spPr>
              <a:solidFill>
                <a:schemeClr val="bg1"/>
              </a:solidFill>
              <a:ln>
                <a:noFill/>
              </a:ln>
              <a:effectLst/>
            </c:spPr>
            <c:txPr>
              <a:bodyPr wrap="square" lIns="38100" tIns="19050" rIns="38100" bIns="19050" anchor="ctr">
                <a:spAutoFit/>
              </a:bodyPr>
              <a:lstStyle/>
              <a:p>
                <a:pPr>
                  <a:defRPr b="1"/>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'Ex1'!$B$16:$D$16</c:f>
              <c:strCache>
                <c:ptCount val="3"/>
                <c:pt idx="0">
                  <c:v>2009</c:v>
                </c:pt>
                <c:pt idx="1">
                  <c:v>2014</c:v>
                </c:pt>
                <c:pt idx="2">
                  <c:v>2025 - Institution Goals</c:v>
                </c:pt>
              </c:strCache>
            </c:strRef>
          </c:cat>
          <c:val>
            <c:numRef>
              <c:f>'Ex1'!$B$17:$D$17</c:f>
              <c:numCache>
                <c:formatCode>#,##0</c:formatCode>
                <c:ptCount val="3"/>
                <c:pt idx="0">
                  <c:v>20772</c:v>
                </c:pt>
                <c:pt idx="1">
                  <c:v>25606</c:v>
                </c:pt>
                <c:pt idx="2">
                  <c:v>28880</c:v>
                </c:pt>
              </c:numCache>
            </c:numRef>
          </c:val>
        </c:ser>
        <c:ser>
          <c:idx val="1"/>
          <c:order val="1"/>
          <c:tx>
            <c:strRef>
              <c:f>'Ex1'!$A$18</c:f>
              <c:strCache>
                <c:ptCount val="1"/>
                <c:pt idx="0">
                  <c:v>Private, Nonprofit; Other Private Institutions</c:v>
                </c:pt>
              </c:strCache>
            </c:strRef>
          </c:tx>
          <c:spPr>
            <a:pattFill prst="pct5">
              <a:fgClr>
                <a:schemeClr val="bg1">
                  <a:lumMod val="65000"/>
                </a:schemeClr>
              </a:fgClr>
              <a:bgClr>
                <a:schemeClr val="bg1"/>
              </a:bgClr>
            </a:pattFill>
            <a:ln>
              <a:solidFill>
                <a:prstClr val="black"/>
              </a:solidFill>
            </a:ln>
          </c:spPr>
          <c:invertIfNegative val="0"/>
          <c:dLbls>
            <c:spPr>
              <a:solidFill>
                <a:schemeClr val="bg1"/>
              </a:solidFill>
              <a:ln>
                <a:noFill/>
              </a:ln>
              <a:effectLst/>
            </c:spPr>
            <c:txPr>
              <a:bodyPr wrap="square" lIns="38100" tIns="19050" rIns="38100" bIns="19050" anchor="ctr">
                <a:spAutoFit/>
              </a:bodyPr>
              <a:lstStyle/>
              <a:p>
                <a:pPr>
                  <a:defRPr b="1"/>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'Ex1'!$B$16:$D$16</c:f>
              <c:strCache>
                <c:ptCount val="3"/>
                <c:pt idx="0">
                  <c:v>2009</c:v>
                </c:pt>
                <c:pt idx="1">
                  <c:v>2014</c:v>
                </c:pt>
                <c:pt idx="2">
                  <c:v>2025 - Institution Goals</c:v>
                </c:pt>
              </c:strCache>
            </c:strRef>
          </c:cat>
          <c:val>
            <c:numRef>
              <c:f>'Ex1'!$B$18:$D$18</c:f>
              <c:numCache>
                <c:formatCode>#,##0</c:formatCode>
                <c:ptCount val="3"/>
                <c:pt idx="0">
                  <c:v>6828</c:v>
                </c:pt>
                <c:pt idx="1">
                  <c:v>6625</c:v>
                </c:pt>
                <c:pt idx="2">
                  <c:v>7781</c:v>
                </c:pt>
              </c:numCache>
            </c:numRef>
          </c:val>
        </c:ser>
        <c:ser>
          <c:idx val="2"/>
          <c:order val="2"/>
          <c:tx>
            <c:strRef>
              <c:f>'Ex1'!$A$19</c:f>
              <c:strCache>
                <c:ptCount val="1"/>
                <c:pt idx="0">
                  <c:v>Community Colleges</c:v>
                </c:pt>
              </c:strCache>
            </c:strRef>
          </c:tx>
          <c:spPr>
            <a:solidFill>
              <a:schemeClr val="bg1">
                <a:lumMod val="50000"/>
              </a:schemeClr>
            </a:solidFill>
            <a:ln>
              <a:solidFill>
                <a:schemeClr val="tx1"/>
              </a:solidFill>
            </a:ln>
          </c:spPr>
          <c:invertIfNegative val="0"/>
          <c:dLbls>
            <c:spPr>
              <a:solidFill>
                <a:schemeClr val="bg1"/>
              </a:solidFill>
              <a:ln>
                <a:noFill/>
              </a:ln>
              <a:effectLst/>
            </c:spPr>
            <c:txPr>
              <a:bodyPr wrap="square" lIns="38100" tIns="19050" rIns="38100" bIns="19050" anchor="ctr">
                <a:spAutoFit/>
              </a:bodyPr>
              <a:lstStyle/>
              <a:p>
                <a:pPr>
                  <a:defRPr b="1"/>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'Ex1'!$B$16:$D$16</c:f>
              <c:strCache>
                <c:ptCount val="3"/>
                <c:pt idx="0">
                  <c:v>2009</c:v>
                </c:pt>
                <c:pt idx="1">
                  <c:v>2014</c:v>
                </c:pt>
                <c:pt idx="2">
                  <c:v>2025 - Institution Goals</c:v>
                </c:pt>
              </c:strCache>
            </c:strRef>
          </c:cat>
          <c:val>
            <c:numRef>
              <c:f>'Ex1'!$B$19:$D$19</c:f>
              <c:numCache>
                <c:formatCode>#,##0</c:formatCode>
                <c:ptCount val="3"/>
                <c:pt idx="0">
                  <c:v>10371</c:v>
                </c:pt>
                <c:pt idx="1">
                  <c:v>14541</c:v>
                </c:pt>
                <c:pt idx="2">
                  <c:v>15024</c:v>
                </c:pt>
              </c:numCache>
            </c:numRef>
          </c:val>
        </c:ser>
        <c:dLbls>
          <c:showLegendKey val="0"/>
          <c:showVal val="0"/>
          <c:showCatName val="0"/>
          <c:showSerName val="0"/>
          <c:showPercent val="0"/>
          <c:showBubbleSize val="0"/>
        </c:dLbls>
        <c:gapWidth val="110"/>
        <c:overlap val="100"/>
        <c:axId val="29551616"/>
        <c:axId val="29557504"/>
      </c:barChart>
      <c:lineChart>
        <c:grouping val="standard"/>
        <c:varyColors val="0"/>
        <c:ser>
          <c:idx val="3"/>
          <c:order val="3"/>
          <c:tx>
            <c:strRef>
              <c:f>'Ex1'!$A$21</c:f>
              <c:strCache>
                <c:ptCount val="1"/>
                <c:pt idx="0">
                  <c:v>State Goal</c:v>
                </c:pt>
              </c:strCache>
            </c:strRef>
          </c:tx>
          <c:spPr>
            <a:ln>
              <a:noFill/>
            </a:ln>
          </c:spPr>
          <c:marker>
            <c:symbol val="diamond"/>
            <c:size val="9"/>
            <c:spPr>
              <a:solidFill>
                <a:schemeClr val="tx1"/>
              </a:solidFill>
              <a:ln>
                <a:noFill/>
              </a:ln>
            </c:spPr>
          </c:marker>
          <c:dPt>
            <c:idx val="0"/>
            <c:marker>
              <c:spPr>
                <a:solidFill>
                  <a:schemeClr val="bg1"/>
                </a:solidFill>
                <a:ln>
                  <a:noFill/>
                </a:ln>
              </c:spPr>
            </c:marker>
            <c:bubble3D val="0"/>
          </c:dPt>
          <c:dPt>
            <c:idx val="1"/>
            <c:marker>
              <c:symbol val="diamond"/>
              <c:size val="10"/>
              <c:spPr>
                <a:solidFill>
                  <a:schemeClr val="bg1"/>
                </a:solidFill>
                <a:ln>
                  <a:noFill/>
                </a:ln>
              </c:spPr>
            </c:marker>
            <c:bubble3D val="0"/>
          </c:dPt>
          <c:cat>
            <c:strRef>
              <c:f>'Ex1'!$B$16:$D$16</c:f>
              <c:strCache>
                <c:ptCount val="3"/>
                <c:pt idx="0">
                  <c:v>2009</c:v>
                </c:pt>
                <c:pt idx="1">
                  <c:v>2014</c:v>
                </c:pt>
                <c:pt idx="2">
                  <c:v>2025 - Institution Goals</c:v>
                </c:pt>
              </c:strCache>
            </c:strRef>
          </c:cat>
          <c:val>
            <c:numRef>
              <c:f>'Ex1'!$B$21:$D$21</c:f>
              <c:numCache>
                <c:formatCode>#,##0</c:formatCode>
                <c:ptCount val="3"/>
                <c:pt idx="0">
                  <c:v>58000</c:v>
                </c:pt>
                <c:pt idx="1">
                  <c:v>58000</c:v>
                </c:pt>
                <c:pt idx="2">
                  <c:v>52101</c:v>
                </c:pt>
              </c:numCache>
            </c:numRef>
          </c:val>
          <c:smooth val="0"/>
        </c:ser>
        <c:dLbls>
          <c:showLegendKey val="0"/>
          <c:showVal val="0"/>
          <c:showCatName val="0"/>
          <c:showSerName val="0"/>
          <c:showPercent val="0"/>
          <c:showBubbleSize val="0"/>
        </c:dLbls>
        <c:marker val="1"/>
        <c:smooth val="0"/>
        <c:axId val="29551616"/>
        <c:axId val="29557504"/>
      </c:lineChart>
      <c:catAx>
        <c:axId val="29551616"/>
        <c:scaling>
          <c:orientation val="minMax"/>
        </c:scaling>
        <c:delete val="0"/>
        <c:axPos val="b"/>
        <c:numFmt formatCode="General" sourceLinked="0"/>
        <c:majorTickMark val="out"/>
        <c:minorTickMark val="none"/>
        <c:tickLblPos val="nextTo"/>
        <c:txPr>
          <a:bodyPr/>
          <a:lstStyle/>
          <a:p>
            <a:pPr>
              <a:defRPr sz="1200"/>
            </a:pPr>
            <a:endParaRPr lang="en-US"/>
          </a:p>
        </c:txPr>
        <c:crossAx val="29557504"/>
        <c:crosses val="autoZero"/>
        <c:auto val="1"/>
        <c:lblAlgn val="ctr"/>
        <c:lblOffset val="100"/>
        <c:noMultiLvlLbl val="0"/>
      </c:catAx>
      <c:valAx>
        <c:axId val="29557504"/>
        <c:scaling>
          <c:orientation val="minMax"/>
          <c:max val="60000"/>
        </c:scaling>
        <c:delete val="0"/>
        <c:axPos val="l"/>
        <c:majorGridlines/>
        <c:numFmt formatCode="#,##0" sourceLinked="1"/>
        <c:majorTickMark val="out"/>
        <c:minorTickMark val="none"/>
        <c:tickLblPos val="nextTo"/>
        <c:txPr>
          <a:bodyPr/>
          <a:lstStyle/>
          <a:p>
            <a:pPr>
              <a:defRPr sz="1200"/>
            </a:pPr>
            <a:endParaRPr lang="en-US"/>
          </a:p>
        </c:txPr>
        <c:crossAx val="29551616"/>
        <c:crosses val="autoZero"/>
        <c:crossBetween val="between"/>
      </c:valAx>
    </c:plotArea>
    <c:legend>
      <c:legendPos val="b"/>
      <c:layout>
        <c:manualLayout>
          <c:xMode val="edge"/>
          <c:yMode val="edge"/>
          <c:x val="2.1626390226401556E-2"/>
          <c:y val="0.8595023886998352"/>
          <c:w val="0.95035683958622841"/>
          <c:h val="0.12771835697194003"/>
        </c:manualLayout>
      </c:layout>
      <c:overlay val="0"/>
      <c:txPr>
        <a:bodyPr/>
        <a:lstStyle/>
        <a:p>
          <a:pPr>
            <a:defRPr sz="1200">
              <a:solidFill>
                <a:schemeClr val="tx1"/>
              </a:solidFill>
            </a:defRPr>
          </a:pPr>
          <a:endParaRPr lang="en-US"/>
        </a:p>
      </c:txPr>
    </c:legend>
    <c:plotVisOnly val="1"/>
    <c:dispBlanksAs val="gap"/>
    <c:showDLblsOverMax val="0"/>
  </c:chart>
  <c:spPr>
    <a:ln>
      <a:noFill/>
    </a:ln>
  </c:spPr>
  <c:txPr>
    <a:bodyPr/>
    <a:lstStyle/>
    <a:p>
      <a:pPr>
        <a:defRPr>
          <a:latin typeface="Arial" panose="020B0604020202020204" pitchFamily="34" charset="0"/>
          <a:cs typeface="Arial" panose="020B0604020202020204" pitchFamily="34" charset="0"/>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0810001665743758E-2"/>
          <c:y val="3.4632034632034632E-2"/>
          <c:w val="0.89403276562985368"/>
          <c:h val="0.52398438831509697"/>
        </c:manualLayout>
      </c:layout>
      <c:barChart>
        <c:barDir val="col"/>
        <c:grouping val="clustered"/>
        <c:varyColors val="0"/>
        <c:ser>
          <c:idx val="0"/>
          <c:order val="0"/>
          <c:tx>
            <c:strRef>
              <c:f>'CC Sending'!$B$4</c:f>
              <c:strCache>
                <c:ptCount val="1"/>
                <c:pt idx="0">
                  <c:v>2009</c:v>
                </c:pt>
              </c:strCache>
            </c:strRef>
          </c:tx>
          <c:spPr>
            <a:solidFill>
              <a:schemeClr val="bg1">
                <a:lumMod val="75000"/>
              </a:schemeClr>
            </a:solidFill>
            <a:ln>
              <a:solidFill>
                <a:schemeClr val="tx1"/>
              </a:solidFill>
            </a:ln>
            <a:effectLst/>
          </c:spPr>
          <c:invertIfNegative val="0"/>
          <c:cat>
            <c:strRef>
              <c:f>'CC Sending'!$A$5:$A$20</c:f>
              <c:strCache>
                <c:ptCount val="16"/>
                <c:pt idx="0">
                  <c:v>Allegany</c:v>
                </c:pt>
                <c:pt idx="1">
                  <c:v>Anne Arundel</c:v>
                </c:pt>
                <c:pt idx="2">
                  <c:v>Carroll</c:v>
                </c:pt>
                <c:pt idx="3">
                  <c:v>BCCC</c:v>
                </c:pt>
                <c:pt idx="4">
                  <c:v>CCBC</c:v>
                </c:pt>
                <c:pt idx="5">
                  <c:v>Cecil</c:v>
                </c:pt>
                <c:pt idx="6">
                  <c:v>Chesapeake</c:v>
                </c:pt>
                <c:pt idx="7">
                  <c:v>Southern Maryland</c:v>
                </c:pt>
                <c:pt idx="8">
                  <c:v>Frederick</c:v>
                </c:pt>
                <c:pt idx="9">
                  <c:v>Garrett</c:v>
                </c:pt>
                <c:pt idx="10">
                  <c:v>Hagerstown</c:v>
                </c:pt>
                <c:pt idx="11">
                  <c:v>Harford</c:v>
                </c:pt>
                <c:pt idx="12">
                  <c:v>Howard</c:v>
                </c:pt>
                <c:pt idx="13">
                  <c:v>Montgomery</c:v>
                </c:pt>
                <c:pt idx="14">
                  <c:v>Prince Georges</c:v>
                </c:pt>
                <c:pt idx="15">
                  <c:v>Wor-Wic</c:v>
                </c:pt>
              </c:strCache>
            </c:strRef>
          </c:cat>
          <c:val>
            <c:numRef>
              <c:f>'CC Sending'!$B$5:$B$20</c:f>
              <c:numCache>
                <c:formatCode>#,##0</c:formatCode>
                <c:ptCount val="16"/>
                <c:pt idx="0">
                  <c:v>111</c:v>
                </c:pt>
                <c:pt idx="1">
                  <c:v>1211</c:v>
                </c:pt>
                <c:pt idx="2">
                  <c:v>368</c:v>
                </c:pt>
                <c:pt idx="3">
                  <c:v>428</c:v>
                </c:pt>
                <c:pt idx="4">
                  <c:v>1141</c:v>
                </c:pt>
                <c:pt idx="5">
                  <c:v>64</c:v>
                </c:pt>
                <c:pt idx="6">
                  <c:v>146</c:v>
                </c:pt>
                <c:pt idx="7">
                  <c:v>614</c:v>
                </c:pt>
                <c:pt idx="8">
                  <c:v>356</c:v>
                </c:pt>
                <c:pt idx="9">
                  <c:v>79</c:v>
                </c:pt>
                <c:pt idx="10">
                  <c:v>172</c:v>
                </c:pt>
                <c:pt idx="11">
                  <c:v>475</c:v>
                </c:pt>
                <c:pt idx="12">
                  <c:v>648</c:v>
                </c:pt>
                <c:pt idx="13">
                  <c:v>2090</c:v>
                </c:pt>
                <c:pt idx="14">
                  <c:v>778</c:v>
                </c:pt>
                <c:pt idx="15">
                  <c:v>221</c:v>
                </c:pt>
              </c:numCache>
            </c:numRef>
          </c:val>
        </c:ser>
        <c:ser>
          <c:idx val="1"/>
          <c:order val="1"/>
          <c:tx>
            <c:strRef>
              <c:f>'CC Sending'!$C$4</c:f>
              <c:strCache>
                <c:ptCount val="1"/>
                <c:pt idx="0">
                  <c:v>2013</c:v>
                </c:pt>
              </c:strCache>
            </c:strRef>
          </c:tx>
          <c:spPr>
            <a:pattFill prst="pct20">
              <a:fgClr>
                <a:schemeClr val="tx1"/>
              </a:fgClr>
              <a:bgClr>
                <a:schemeClr val="bg1"/>
              </a:bgClr>
            </a:pattFill>
            <a:ln>
              <a:solidFill>
                <a:schemeClr val="tx1"/>
              </a:solidFill>
            </a:ln>
            <a:effectLst/>
          </c:spPr>
          <c:invertIfNegative val="0"/>
          <c:cat>
            <c:strRef>
              <c:f>'CC Sending'!$A$5:$A$20</c:f>
              <c:strCache>
                <c:ptCount val="16"/>
                <c:pt idx="0">
                  <c:v>Allegany</c:v>
                </c:pt>
                <c:pt idx="1">
                  <c:v>Anne Arundel</c:v>
                </c:pt>
                <c:pt idx="2">
                  <c:v>Carroll</c:v>
                </c:pt>
                <c:pt idx="3">
                  <c:v>BCCC</c:v>
                </c:pt>
                <c:pt idx="4">
                  <c:v>CCBC</c:v>
                </c:pt>
                <c:pt idx="5">
                  <c:v>Cecil</c:v>
                </c:pt>
                <c:pt idx="6">
                  <c:v>Chesapeake</c:v>
                </c:pt>
                <c:pt idx="7">
                  <c:v>Southern Maryland</c:v>
                </c:pt>
                <c:pt idx="8">
                  <c:v>Frederick</c:v>
                </c:pt>
                <c:pt idx="9">
                  <c:v>Garrett</c:v>
                </c:pt>
                <c:pt idx="10">
                  <c:v>Hagerstown</c:v>
                </c:pt>
                <c:pt idx="11">
                  <c:v>Harford</c:v>
                </c:pt>
                <c:pt idx="12">
                  <c:v>Howard</c:v>
                </c:pt>
                <c:pt idx="13">
                  <c:v>Montgomery</c:v>
                </c:pt>
                <c:pt idx="14">
                  <c:v>Prince Georges</c:v>
                </c:pt>
                <c:pt idx="15">
                  <c:v>Wor-Wic</c:v>
                </c:pt>
              </c:strCache>
            </c:strRef>
          </c:cat>
          <c:val>
            <c:numRef>
              <c:f>'CC Sending'!$C$5:$C$20</c:f>
              <c:numCache>
                <c:formatCode>#,##0</c:formatCode>
                <c:ptCount val="16"/>
                <c:pt idx="0">
                  <c:v>149</c:v>
                </c:pt>
                <c:pt idx="1">
                  <c:v>1362</c:v>
                </c:pt>
                <c:pt idx="2">
                  <c:v>583</c:v>
                </c:pt>
                <c:pt idx="3">
                  <c:v>436</c:v>
                </c:pt>
                <c:pt idx="4">
                  <c:v>1547</c:v>
                </c:pt>
                <c:pt idx="5">
                  <c:v>105</c:v>
                </c:pt>
                <c:pt idx="6">
                  <c:v>192</c:v>
                </c:pt>
                <c:pt idx="7">
                  <c:v>809</c:v>
                </c:pt>
                <c:pt idx="8">
                  <c:v>500</c:v>
                </c:pt>
                <c:pt idx="9">
                  <c:v>132</c:v>
                </c:pt>
                <c:pt idx="10">
                  <c:v>208</c:v>
                </c:pt>
                <c:pt idx="11">
                  <c:v>665</c:v>
                </c:pt>
                <c:pt idx="12">
                  <c:v>915</c:v>
                </c:pt>
                <c:pt idx="13">
                  <c:v>2559</c:v>
                </c:pt>
                <c:pt idx="14">
                  <c:v>1030</c:v>
                </c:pt>
                <c:pt idx="15">
                  <c:v>287</c:v>
                </c:pt>
              </c:numCache>
            </c:numRef>
          </c:val>
        </c:ser>
        <c:dLbls>
          <c:showLegendKey val="0"/>
          <c:showVal val="0"/>
          <c:showCatName val="0"/>
          <c:showSerName val="0"/>
          <c:showPercent val="0"/>
          <c:showBubbleSize val="0"/>
        </c:dLbls>
        <c:gapWidth val="59"/>
        <c:overlap val="3"/>
        <c:axId val="87945984"/>
        <c:axId val="87947520"/>
      </c:barChart>
      <c:catAx>
        <c:axId val="87945984"/>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87947520"/>
        <c:crosses val="autoZero"/>
        <c:auto val="1"/>
        <c:lblAlgn val="ctr"/>
        <c:lblOffset val="100"/>
        <c:noMultiLvlLbl val="0"/>
      </c:catAx>
      <c:valAx>
        <c:axId val="87947520"/>
        <c:scaling>
          <c:orientation val="minMax"/>
        </c:scaling>
        <c:delete val="0"/>
        <c:axPos val="l"/>
        <c:majorGridlines>
          <c:spPr>
            <a:ln w="9525" cap="flat" cmpd="sng" algn="ctr">
              <a:solidFill>
                <a:schemeClr val="bg1">
                  <a:lumMod val="50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dirty="0" smtClean="0">
                    <a:solidFill>
                      <a:schemeClr val="tx1"/>
                    </a:solidFill>
                  </a:rPr>
                  <a:t>Number of Students</a:t>
                </a:r>
                <a:endParaRPr lang="en-US" dirty="0">
                  <a:solidFill>
                    <a:schemeClr val="tx1"/>
                  </a:solidFill>
                </a:endParaRPr>
              </a:p>
            </c:rich>
          </c:tx>
          <c:overlay val="0"/>
          <c:spPr>
            <a:noFill/>
            <a:ln>
              <a:noFill/>
            </a:ln>
            <a:effectLst/>
          </c:sp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87945984"/>
        <c:crosses val="autoZero"/>
        <c:crossBetween val="between"/>
      </c:valAx>
      <c:spPr>
        <a:noFill/>
        <a:ln>
          <a:solidFill>
            <a:schemeClr val="bg1">
              <a:lumMod val="50000"/>
            </a:schemeClr>
          </a:solidFill>
        </a:ln>
        <a:effectLst/>
      </c:spPr>
    </c:plotArea>
    <c:legend>
      <c:legendPos val="b"/>
      <c:layout>
        <c:manualLayout>
          <c:xMode val="edge"/>
          <c:yMode val="edge"/>
          <c:x val="0.39581279770584232"/>
          <c:y val="0.80099903600625988"/>
          <c:w val="0.16207810829201905"/>
          <c:h val="6.4311396270804691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'4 yr recieving'!$B$4</c:f>
              <c:strCache>
                <c:ptCount val="1"/>
                <c:pt idx="0">
                  <c:v>2009</c:v>
                </c:pt>
              </c:strCache>
            </c:strRef>
          </c:tx>
          <c:spPr>
            <a:solidFill>
              <a:schemeClr val="bg1">
                <a:lumMod val="65000"/>
              </a:schemeClr>
            </a:solidFill>
            <a:ln>
              <a:solidFill>
                <a:schemeClr val="tx1"/>
              </a:solidFill>
            </a:ln>
          </c:spPr>
          <c:invertIfNegative val="0"/>
          <c:cat>
            <c:strRef>
              <c:f>'4 yr recieving'!$A$5:$A$17</c:f>
              <c:strCache>
                <c:ptCount val="13"/>
                <c:pt idx="0">
                  <c:v>UMB</c:v>
                </c:pt>
                <c:pt idx="1">
                  <c:v>UMCP</c:v>
                </c:pt>
                <c:pt idx="2">
                  <c:v>BSU</c:v>
                </c:pt>
                <c:pt idx="3">
                  <c:v>TU</c:v>
                </c:pt>
                <c:pt idx="4">
                  <c:v>UMES</c:v>
                </c:pt>
                <c:pt idx="5">
                  <c:v>FSU</c:v>
                </c:pt>
                <c:pt idx="6">
                  <c:v>CSU</c:v>
                </c:pt>
                <c:pt idx="7">
                  <c:v>UB</c:v>
                </c:pt>
                <c:pt idx="8">
                  <c:v>SU </c:v>
                </c:pt>
                <c:pt idx="9">
                  <c:v>UMUC</c:v>
                </c:pt>
                <c:pt idx="10">
                  <c:v>UMBC</c:v>
                </c:pt>
                <c:pt idx="11">
                  <c:v>MSU</c:v>
                </c:pt>
                <c:pt idx="12">
                  <c:v>SMCM</c:v>
                </c:pt>
              </c:strCache>
            </c:strRef>
          </c:cat>
          <c:val>
            <c:numRef>
              <c:f>'4 yr recieving'!$B$5:$B$17</c:f>
              <c:numCache>
                <c:formatCode>#,##0</c:formatCode>
                <c:ptCount val="13"/>
                <c:pt idx="0">
                  <c:v>212</c:v>
                </c:pt>
                <c:pt idx="1">
                  <c:v>1241</c:v>
                </c:pt>
                <c:pt idx="2">
                  <c:v>271</c:v>
                </c:pt>
                <c:pt idx="3">
                  <c:v>2030</c:v>
                </c:pt>
                <c:pt idx="4">
                  <c:v>90</c:v>
                </c:pt>
                <c:pt idx="5">
                  <c:v>302</c:v>
                </c:pt>
                <c:pt idx="6">
                  <c:v>212</c:v>
                </c:pt>
                <c:pt idx="7">
                  <c:v>561</c:v>
                </c:pt>
                <c:pt idx="8">
                  <c:v>662</c:v>
                </c:pt>
                <c:pt idx="9">
                  <c:v>2081</c:v>
                </c:pt>
                <c:pt idx="10">
                  <c:v>1010</c:v>
                </c:pt>
                <c:pt idx="11">
                  <c:v>153</c:v>
                </c:pt>
                <c:pt idx="12">
                  <c:v>77</c:v>
                </c:pt>
              </c:numCache>
            </c:numRef>
          </c:val>
        </c:ser>
        <c:ser>
          <c:idx val="3"/>
          <c:order val="1"/>
          <c:tx>
            <c:strRef>
              <c:f>'4 yr recieving'!$C$4</c:f>
              <c:strCache>
                <c:ptCount val="1"/>
                <c:pt idx="0">
                  <c:v>2013</c:v>
                </c:pt>
              </c:strCache>
            </c:strRef>
          </c:tx>
          <c:spPr>
            <a:pattFill prst="pct20">
              <a:fgClr>
                <a:schemeClr val="tx1"/>
              </a:fgClr>
              <a:bgClr>
                <a:schemeClr val="bg1"/>
              </a:bgClr>
            </a:pattFill>
            <a:ln>
              <a:solidFill>
                <a:schemeClr val="tx1"/>
              </a:solidFill>
            </a:ln>
          </c:spPr>
          <c:invertIfNegative val="0"/>
          <c:cat>
            <c:strRef>
              <c:f>'4 yr recieving'!$A$5:$A$17</c:f>
              <c:strCache>
                <c:ptCount val="13"/>
                <c:pt idx="0">
                  <c:v>UMB</c:v>
                </c:pt>
                <c:pt idx="1">
                  <c:v>UMCP</c:v>
                </c:pt>
                <c:pt idx="2">
                  <c:v>BSU</c:v>
                </c:pt>
                <c:pt idx="3">
                  <c:v>TU</c:v>
                </c:pt>
                <c:pt idx="4">
                  <c:v>UMES</c:v>
                </c:pt>
                <c:pt idx="5">
                  <c:v>FSU</c:v>
                </c:pt>
                <c:pt idx="6">
                  <c:v>CSU</c:v>
                </c:pt>
                <c:pt idx="7">
                  <c:v>UB</c:v>
                </c:pt>
                <c:pt idx="8">
                  <c:v>SU </c:v>
                </c:pt>
                <c:pt idx="9">
                  <c:v>UMUC</c:v>
                </c:pt>
                <c:pt idx="10">
                  <c:v>UMBC</c:v>
                </c:pt>
                <c:pt idx="11">
                  <c:v>MSU</c:v>
                </c:pt>
                <c:pt idx="12">
                  <c:v>SMCM</c:v>
                </c:pt>
              </c:strCache>
            </c:strRef>
          </c:cat>
          <c:val>
            <c:numRef>
              <c:f>'4 yr recieving'!$C$5:$C$17</c:f>
              <c:numCache>
                <c:formatCode>#,##0</c:formatCode>
                <c:ptCount val="13"/>
                <c:pt idx="0">
                  <c:v>171</c:v>
                </c:pt>
                <c:pt idx="1">
                  <c:v>1897</c:v>
                </c:pt>
                <c:pt idx="2">
                  <c:v>334</c:v>
                </c:pt>
                <c:pt idx="3">
                  <c:v>2746</c:v>
                </c:pt>
                <c:pt idx="4">
                  <c:v>134</c:v>
                </c:pt>
                <c:pt idx="5">
                  <c:v>391</c:v>
                </c:pt>
                <c:pt idx="6">
                  <c:v>221</c:v>
                </c:pt>
                <c:pt idx="7">
                  <c:v>648</c:v>
                </c:pt>
                <c:pt idx="8">
                  <c:v>815</c:v>
                </c:pt>
                <c:pt idx="9">
                  <c:v>2447</c:v>
                </c:pt>
                <c:pt idx="10">
                  <c:v>1354</c:v>
                </c:pt>
                <c:pt idx="11">
                  <c:v>256</c:v>
                </c:pt>
                <c:pt idx="12">
                  <c:v>65</c:v>
                </c:pt>
              </c:numCache>
            </c:numRef>
          </c:val>
        </c:ser>
        <c:dLbls>
          <c:showLegendKey val="0"/>
          <c:showVal val="0"/>
          <c:showCatName val="0"/>
          <c:showSerName val="0"/>
          <c:showPercent val="0"/>
          <c:showBubbleSize val="0"/>
        </c:dLbls>
        <c:gapWidth val="150"/>
        <c:axId val="88553728"/>
        <c:axId val="88555520"/>
      </c:barChart>
      <c:catAx>
        <c:axId val="88553728"/>
        <c:scaling>
          <c:orientation val="minMax"/>
        </c:scaling>
        <c:delete val="0"/>
        <c:axPos val="b"/>
        <c:numFmt formatCode="General" sourceLinked="0"/>
        <c:majorTickMark val="out"/>
        <c:minorTickMark val="none"/>
        <c:tickLblPos val="nextTo"/>
        <c:txPr>
          <a:bodyPr/>
          <a:lstStyle/>
          <a:p>
            <a:pPr>
              <a:defRPr>
                <a:solidFill>
                  <a:schemeClr val="tx1"/>
                </a:solidFill>
                <a:latin typeface="Arial" panose="020B0604020202020204" pitchFamily="34" charset="0"/>
                <a:cs typeface="Arial" panose="020B0604020202020204" pitchFamily="34" charset="0"/>
              </a:defRPr>
            </a:pPr>
            <a:endParaRPr lang="en-US"/>
          </a:p>
        </c:txPr>
        <c:crossAx val="88555520"/>
        <c:crosses val="autoZero"/>
        <c:auto val="1"/>
        <c:lblAlgn val="ctr"/>
        <c:lblOffset val="100"/>
        <c:noMultiLvlLbl val="0"/>
      </c:catAx>
      <c:valAx>
        <c:axId val="88555520"/>
        <c:scaling>
          <c:orientation val="minMax"/>
        </c:scaling>
        <c:delete val="0"/>
        <c:axPos val="l"/>
        <c:majorGridlines>
          <c:spPr>
            <a:ln>
              <a:solidFill>
                <a:schemeClr val="bg1">
                  <a:lumMod val="50000"/>
                </a:schemeClr>
              </a:solidFill>
            </a:ln>
          </c:spPr>
        </c:majorGridlines>
        <c:title>
          <c:tx>
            <c:rich>
              <a:bodyPr/>
              <a:lstStyle/>
              <a:p>
                <a:pPr>
                  <a:defRPr>
                    <a:solidFill>
                      <a:schemeClr val="tx1"/>
                    </a:solidFill>
                  </a:defRPr>
                </a:pPr>
                <a:r>
                  <a:rPr lang="en-US" dirty="0" smtClean="0">
                    <a:solidFill>
                      <a:schemeClr val="tx1"/>
                    </a:solidFill>
                  </a:rPr>
                  <a:t>Number of Students</a:t>
                </a:r>
                <a:endParaRPr lang="en-US" dirty="0">
                  <a:solidFill>
                    <a:schemeClr val="tx1"/>
                  </a:solidFill>
                </a:endParaRPr>
              </a:p>
            </c:rich>
          </c:tx>
          <c:overlay val="0"/>
        </c:title>
        <c:numFmt formatCode="#,##0" sourceLinked="1"/>
        <c:majorTickMark val="out"/>
        <c:minorTickMark val="none"/>
        <c:tickLblPos val="nextTo"/>
        <c:txPr>
          <a:bodyPr/>
          <a:lstStyle/>
          <a:p>
            <a:pPr>
              <a:defRPr>
                <a:latin typeface="Arial" panose="020B0604020202020204" pitchFamily="34" charset="0"/>
                <a:cs typeface="Arial" panose="020B0604020202020204" pitchFamily="34" charset="0"/>
              </a:defRPr>
            </a:pPr>
            <a:endParaRPr lang="en-US"/>
          </a:p>
        </c:txPr>
        <c:crossAx val="88553728"/>
        <c:crosses val="autoZero"/>
        <c:crossBetween val="between"/>
      </c:valAx>
    </c:plotArea>
    <c:legend>
      <c:legendPos val="b"/>
      <c:overlay val="0"/>
      <c:txPr>
        <a:bodyPr/>
        <a:lstStyle/>
        <a:p>
          <a:pPr>
            <a:defRPr sz="1400">
              <a:solidFill>
                <a:schemeClr val="tx1"/>
              </a:solidFill>
              <a:latin typeface="Arial" panose="020B0604020202020204" pitchFamily="34" charset="0"/>
              <a:cs typeface="Arial" panose="020B0604020202020204" pitchFamily="34" charset="0"/>
            </a:defRPr>
          </a:pPr>
          <a:endParaRPr lang="en-US"/>
        </a:p>
      </c:txPr>
    </c:legend>
    <c:plotVisOnly val="1"/>
    <c:dispBlanksAs val="gap"/>
    <c:showDLblsOverMax val="0"/>
  </c:chart>
  <c:spPr>
    <a:ln>
      <a:noFill/>
    </a:ln>
  </c:sp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0.00265</cdr:x>
      <cdr:y>0.81537</cdr:y>
    </cdr:from>
    <cdr:to>
      <cdr:x>0.34259</cdr:x>
      <cdr:y>0.93097</cdr:y>
    </cdr:to>
    <cdr:sp macro="" textlink="">
      <cdr:nvSpPr>
        <cdr:cNvPr id="3" name="Rectangle 2"/>
        <cdr:cNvSpPr/>
      </cdr:nvSpPr>
      <cdr:spPr>
        <a:xfrm xmlns:a="http://schemas.openxmlformats.org/drawingml/2006/main">
          <a:off x="21771" y="3690320"/>
          <a:ext cx="2797629" cy="523220"/>
        </a:xfrm>
        <a:prstGeom xmlns:a="http://schemas.openxmlformats.org/drawingml/2006/main" prst="rect">
          <a:avLst/>
        </a:prstGeom>
      </cdr:spPr>
      <cdr:txBody>
        <a:bodyPr xmlns:a="http://schemas.openxmlformats.org/drawingml/2006/main" wrap="square">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fontAlgn="b"/>
          <a:r>
            <a:rPr lang="en-US" sz="1000" dirty="0"/>
            <a:t>Source:  Maryland Higher Education </a:t>
          </a:r>
          <a:r>
            <a:rPr lang="en-US" sz="1000" dirty="0" smtClean="0"/>
            <a:t>Commission</a:t>
          </a:r>
          <a:endParaRPr lang="en-US" sz="1000" dirty="0"/>
        </a:p>
        <a:p xmlns:a="http://schemas.openxmlformats.org/drawingml/2006/main">
          <a:endParaRPr lang="en-US"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2125" cy="465138"/>
          </a:xfrm>
          <a:prstGeom prst="rect">
            <a:avLst/>
          </a:prstGeom>
        </p:spPr>
        <p:txBody>
          <a:bodyPr vert="horz" lIns="91420" tIns="45712" rIns="91420" bIns="45712" rtlCol="0"/>
          <a:lstStyle>
            <a:lvl1pPr algn="l">
              <a:defRPr sz="1200"/>
            </a:lvl1pPr>
          </a:lstStyle>
          <a:p>
            <a:endParaRPr lang="en-US"/>
          </a:p>
        </p:txBody>
      </p:sp>
      <p:sp>
        <p:nvSpPr>
          <p:cNvPr id="3" name="Date Placeholder 2"/>
          <p:cNvSpPr>
            <a:spLocks noGrp="1"/>
          </p:cNvSpPr>
          <p:nvPr>
            <p:ph type="dt" sz="quarter" idx="1"/>
          </p:nvPr>
        </p:nvSpPr>
        <p:spPr>
          <a:xfrm>
            <a:off x="3963991" y="0"/>
            <a:ext cx="3032125" cy="465138"/>
          </a:xfrm>
          <a:prstGeom prst="rect">
            <a:avLst/>
          </a:prstGeom>
        </p:spPr>
        <p:txBody>
          <a:bodyPr vert="horz" lIns="91420" tIns="45712" rIns="91420" bIns="45712" rtlCol="0"/>
          <a:lstStyle>
            <a:lvl1pPr algn="r">
              <a:defRPr sz="1200"/>
            </a:lvl1pPr>
          </a:lstStyle>
          <a:p>
            <a:fld id="{E5214E14-6A0F-4526-A035-BB6C32B7BE85}" type="datetimeFigureOut">
              <a:rPr lang="en-US" smtClean="0"/>
              <a:t>12/14/2016</a:t>
            </a:fld>
            <a:endParaRPr lang="en-US"/>
          </a:p>
        </p:txBody>
      </p:sp>
      <p:sp>
        <p:nvSpPr>
          <p:cNvPr id="4" name="Footer Placeholder 3"/>
          <p:cNvSpPr>
            <a:spLocks noGrp="1"/>
          </p:cNvSpPr>
          <p:nvPr>
            <p:ph type="ftr" sz="quarter" idx="2"/>
          </p:nvPr>
        </p:nvSpPr>
        <p:spPr>
          <a:xfrm>
            <a:off x="1" y="8818566"/>
            <a:ext cx="3032125" cy="465137"/>
          </a:xfrm>
          <a:prstGeom prst="rect">
            <a:avLst/>
          </a:prstGeom>
        </p:spPr>
        <p:txBody>
          <a:bodyPr vert="horz" lIns="91420" tIns="45712" rIns="91420" bIns="45712" rtlCol="0" anchor="b"/>
          <a:lstStyle>
            <a:lvl1pPr algn="l">
              <a:defRPr sz="1200"/>
            </a:lvl1pPr>
          </a:lstStyle>
          <a:p>
            <a:endParaRPr lang="en-US"/>
          </a:p>
        </p:txBody>
      </p:sp>
      <p:sp>
        <p:nvSpPr>
          <p:cNvPr id="5" name="Slide Number Placeholder 4"/>
          <p:cNvSpPr>
            <a:spLocks noGrp="1"/>
          </p:cNvSpPr>
          <p:nvPr>
            <p:ph type="sldNum" sz="quarter" idx="3"/>
          </p:nvPr>
        </p:nvSpPr>
        <p:spPr>
          <a:xfrm>
            <a:off x="3963991" y="8818566"/>
            <a:ext cx="3032125" cy="465137"/>
          </a:xfrm>
          <a:prstGeom prst="rect">
            <a:avLst/>
          </a:prstGeom>
        </p:spPr>
        <p:txBody>
          <a:bodyPr vert="horz" lIns="91420" tIns="45712" rIns="91420" bIns="45712" rtlCol="0" anchor="b"/>
          <a:lstStyle>
            <a:lvl1pPr algn="r">
              <a:defRPr sz="1200"/>
            </a:lvl1pPr>
          </a:lstStyle>
          <a:p>
            <a:fld id="{A738F256-5013-40DF-8401-D329690AC840}" type="slidenum">
              <a:rPr lang="en-US" smtClean="0"/>
              <a:t>‹#›</a:t>
            </a:fld>
            <a:endParaRPr lang="en-US"/>
          </a:p>
        </p:txBody>
      </p:sp>
    </p:spTree>
    <p:extLst>
      <p:ext uri="{BB962C8B-B14F-4D97-AF65-F5344CB8AC3E}">
        <p14:creationId xmlns:p14="http://schemas.microsoft.com/office/powerpoint/2010/main" val="17238956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3"/>
            <a:ext cx="3032337" cy="464185"/>
          </a:xfrm>
          <a:prstGeom prst="rect">
            <a:avLst/>
          </a:prstGeom>
        </p:spPr>
        <p:txBody>
          <a:bodyPr vert="horz" lIns="93013" tIns="46506" rIns="93013" bIns="46506" rtlCol="0"/>
          <a:lstStyle>
            <a:lvl1pPr algn="l">
              <a:defRPr sz="1200"/>
            </a:lvl1pPr>
          </a:lstStyle>
          <a:p>
            <a:endParaRPr lang="en-US"/>
          </a:p>
        </p:txBody>
      </p:sp>
      <p:sp>
        <p:nvSpPr>
          <p:cNvPr id="3" name="Date Placeholder 2"/>
          <p:cNvSpPr>
            <a:spLocks noGrp="1"/>
          </p:cNvSpPr>
          <p:nvPr>
            <p:ph type="dt" idx="1"/>
          </p:nvPr>
        </p:nvSpPr>
        <p:spPr>
          <a:xfrm>
            <a:off x="3963745" y="3"/>
            <a:ext cx="3032337" cy="464185"/>
          </a:xfrm>
          <a:prstGeom prst="rect">
            <a:avLst/>
          </a:prstGeom>
        </p:spPr>
        <p:txBody>
          <a:bodyPr vert="horz" lIns="93013" tIns="46506" rIns="93013" bIns="46506" rtlCol="0"/>
          <a:lstStyle>
            <a:lvl1pPr algn="r">
              <a:defRPr sz="1200"/>
            </a:lvl1pPr>
          </a:lstStyle>
          <a:p>
            <a:fld id="{E16BE784-B5BE-4A1E-847C-ECDF37D6A95D}" type="datetimeFigureOut">
              <a:rPr lang="en-US" smtClean="0"/>
              <a:pPr/>
              <a:t>12/14/2016</a:t>
            </a:fld>
            <a:endParaRPr lang="en-US"/>
          </a:p>
        </p:txBody>
      </p:sp>
      <p:sp>
        <p:nvSpPr>
          <p:cNvPr id="4" name="Slide Image Placeholder 3"/>
          <p:cNvSpPr>
            <a:spLocks noGrp="1" noRot="1" noChangeAspect="1"/>
          </p:cNvSpPr>
          <p:nvPr>
            <p:ph type="sldImg" idx="2"/>
          </p:nvPr>
        </p:nvSpPr>
        <p:spPr>
          <a:xfrm>
            <a:off x="1177925" y="696913"/>
            <a:ext cx="4641850" cy="3481387"/>
          </a:xfrm>
          <a:prstGeom prst="rect">
            <a:avLst/>
          </a:prstGeom>
          <a:noFill/>
          <a:ln w="12700">
            <a:solidFill>
              <a:prstClr val="black"/>
            </a:solidFill>
          </a:ln>
        </p:spPr>
        <p:txBody>
          <a:bodyPr vert="horz" lIns="93013" tIns="46506" rIns="93013" bIns="46506" rtlCol="0" anchor="ctr"/>
          <a:lstStyle/>
          <a:p>
            <a:endParaRPr lang="en-US"/>
          </a:p>
        </p:txBody>
      </p:sp>
      <p:sp>
        <p:nvSpPr>
          <p:cNvPr id="5" name="Notes Placeholder 4"/>
          <p:cNvSpPr>
            <a:spLocks noGrp="1"/>
          </p:cNvSpPr>
          <p:nvPr>
            <p:ph type="body" sz="quarter" idx="3"/>
          </p:nvPr>
        </p:nvSpPr>
        <p:spPr>
          <a:xfrm>
            <a:off x="699771" y="4409758"/>
            <a:ext cx="5598160" cy="4177665"/>
          </a:xfrm>
          <a:prstGeom prst="rect">
            <a:avLst/>
          </a:prstGeom>
        </p:spPr>
        <p:txBody>
          <a:bodyPr vert="horz" lIns="93013" tIns="46506" rIns="93013" bIns="4650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3" y="8817904"/>
            <a:ext cx="3032337" cy="464185"/>
          </a:xfrm>
          <a:prstGeom prst="rect">
            <a:avLst/>
          </a:prstGeom>
        </p:spPr>
        <p:txBody>
          <a:bodyPr vert="horz" lIns="93013" tIns="46506" rIns="93013" bIns="46506" rtlCol="0" anchor="b"/>
          <a:lstStyle>
            <a:lvl1pPr algn="l">
              <a:defRPr sz="1200"/>
            </a:lvl1pPr>
          </a:lstStyle>
          <a:p>
            <a:endParaRPr lang="en-US"/>
          </a:p>
        </p:txBody>
      </p:sp>
      <p:sp>
        <p:nvSpPr>
          <p:cNvPr id="7" name="Slide Number Placeholder 6"/>
          <p:cNvSpPr>
            <a:spLocks noGrp="1"/>
          </p:cNvSpPr>
          <p:nvPr>
            <p:ph type="sldNum" sz="quarter" idx="5"/>
          </p:nvPr>
        </p:nvSpPr>
        <p:spPr>
          <a:xfrm>
            <a:off x="3963745" y="8817904"/>
            <a:ext cx="3032337" cy="464185"/>
          </a:xfrm>
          <a:prstGeom prst="rect">
            <a:avLst/>
          </a:prstGeom>
        </p:spPr>
        <p:txBody>
          <a:bodyPr vert="horz" lIns="93013" tIns="46506" rIns="93013" bIns="46506" rtlCol="0" anchor="b"/>
          <a:lstStyle>
            <a:lvl1pPr algn="r">
              <a:defRPr sz="1200"/>
            </a:lvl1pPr>
          </a:lstStyle>
          <a:p>
            <a:fld id="{5796DD70-7EC3-4530-9BD0-3054075CFD96}" type="slidenum">
              <a:rPr lang="en-US" smtClean="0"/>
              <a:pPr/>
              <a:t>‹#›</a:t>
            </a:fld>
            <a:endParaRPr lang="en-US"/>
          </a:p>
        </p:txBody>
      </p:sp>
    </p:spTree>
    <p:extLst>
      <p:ext uri="{BB962C8B-B14F-4D97-AF65-F5344CB8AC3E}">
        <p14:creationId xmlns:p14="http://schemas.microsoft.com/office/powerpoint/2010/main" val="1330802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7463" y="773113"/>
            <a:ext cx="6808787" cy="5106987"/>
          </a:xfrm>
        </p:spPr>
      </p:sp>
      <p:sp>
        <p:nvSpPr>
          <p:cNvPr id="3" name="Notes Placeholder 2"/>
          <p:cNvSpPr>
            <a:spLocks noGrp="1"/>
          </p:cNvSpPr>
          <p:nvPr>
            <p:ph type="body" idx="1"/>
          </p:nvPr>
        </p:nvSpPr>
        <p:spPr>
          <a:xfrm>
            <a:off x="699771" y="7581688"/>
            <a:ext cx="5598160" cy="1005734"/>
          </a:xfrm>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796DD70-7EC3-4530-9BD0-3054075CFD96}" type="slidenum">
              <a:rPr lang="en-US" smtClean="0"/>
              <a:pPr/>
              <a:t>0</a:t>
            </a:fld>
            <a:endParaRPr lang="en-US"/>
          </a:p>
        </p:txBody>
      </p:sp>
    </p:spTree>
    <p:extLst>
      <p:ext uri="{BB962C8B-B14F-4D97-AF65-F5344CB8AC3E}">
        <p14:creationId xmlns:p14="http://schemas.microsoft.com/office/powerpoint/2010/main" val="3044645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796DD70-7EC3-4530-9BD0-3054075CFD96}" type="slidenum">
              <a:rPr lang="en-US" smtClean="0"/>
              <a:pPr/>
              <a:t>9</a:t>
            </a:fld>
            <a:endParaRPr lang="en-US"/>
          </a:p>
        </p:txBody>
      </p:sp>
    </p:spTree>
    <p:extLst>
      <p:ext uri="{BB962C8B-B14F-4D97-AF65-F5344CB8AC3E}">
        <p14:creationId xmlns:p14="http://schemas.microsoft.com/office/powerpoint/2010/main" val="41471255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 addition to establishing a State</a:t>
            </a:r>
            <a:r>
              <a:rPr lang="en-US" baseline="0" dirty="0" smtClean="0"/>
              <a:t> goal that community college students earn an AA before transferring, the Act requires the </a:t>
            </a:r>
            <a:r>
              <a:rPr lang="en-US" baseline="0" dirty="0" err="1" smtClean="0"/>
              <a:t>MHEC</a:t>
            </a:r>
            <a:r>
              <a:rPr lang="en-US" baseline="0" dirty="0" smtClean="0"/>
              <a:t> to develop and implement a statewide transfer agreement whereby at least 60 credits of general education, elective, and major courses that a student earns at a community college is transferable to any public four-year institution in the State toward a bachelor’s degree.</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While current regulations allow students to transfer general education courses across all public two- and four-year institutions without the need for course-by-course review, it does not include elective or courses related to a major, with a few exceptions (</a:t>
            </a:r>
            <a:r>
              <a:rPr lang="en-US" i="1" dirty="0" smtClean="0"/>
              <a:t>i.e</a:t>
            </a:r>
            <a:r>
              <a:rPr lang="en-US" dirty="0" smtClean="0"/>
              <a:t>. the Associate of Arts in Teaching degree and the Associate of Science in Engineering degree). </a:t>
            </a:r>
            <a:r>
              <a:rPr lang="en-US" dirty="0" err="1" smtClean="0"/>
              <a:t>MHEC</a:t>
            </a:r>
            <a:r>
              <a:rPr lang="en-US" dirty="0" smtClean="0"/>
              <a:t> is working with various constituent groups on developing a statewide transfer agreement by July 1, 2016, that will maximize the number of community college credits that can be transferred and applied toward the completion of a bachelor’s degree.</a:t>
            </a:r>
          </a:p>
          <a:p>
            <a:endParaRPr lang="en-US" dirty="0"/>
          </a:p>
        </p:txBody>
      </p:sp>
      <p:sp>
        <p:nvSpPr>
          <p:cNvPr id="4" name="Slide Number Placeholder 3"/>
          <p:cNvSpPr>
            <a:spLocks noGrp="1"/>
          </p:cNvSpPr>
          <p:nvPr>
            <p:ph type="sldNum" sz="quarter" idx="10"/>
          </p:nvPr>
        </p:nvSpPr>
        <p:spPr/>
        <p:txBody>
          <a:bodyPr/>
          <a:lstStyle/>
          <a:p>
            <a:fld id="{5796DD70-7EC3-4530-9BD0-3054075CFD96}" type="slidenum">
              <a:rPr lang="en-US" smtClean="0"/>
              <a:pPr/>
              <a:t>10</a:t>
            </a:fld>
            <a:endParaRPr lang="en-US"/>
          </a:p>
        </p:txBody>
      </p:sp>
    </p:spTree>
    <p:extLst>
      <p:ext uri="{BB962C8B-B14F-4D97-AF65-F5344CB8AC3E}">
        <p14:creationId xmlns:p14="http://schemas.microsoft.com/office/powerpoint/2010/main" val="40072870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Course</a:t>
            </a:r>
            <a:r>
              <a:rPr lang="en-US" baseline="0" dirty="0" smtClean="0"/>
              <a:t> a</a:t>
            </a:r>
            <a:r>
              <a:rPr lang="en-US" dirty="0" smtClean="0"/>
              <a:t>rticulation</a:t>
            </a:r>
            <a:r>
              <a:rPr lang="en-US" baseline="0" dirty="0" smtClean="0"/>
              <a:t> is the process of comparing the content of courses from institution to institution.  In Maryland, the online communication of this process is conducted by a system called </a:t>
            </a:r>
            <a:r>
              <a:rPr lang="en-US" baseline="0" dirty="0" err="1" smtClean="0"/>
              <a:t>ARTSYS</a:t>
            </a:r>
            <a:r>
              <a:rPr lang="en-US" baseline="0" dirty="0" smtClean="0"/>
              <a:t>, which is owned and operated by the </a:t>
            </a:r>
            <a:r>
              <a:rPr lang="en-US" baseline="0" dirty="0" err="1" smtClean="0"/>
              <a:t>USM</a:t>
            </a:r>
            <a:r>
              <a:rPr lang="en-US" baseline="0" dirty="0" smtClean="0"/>
              <a:t>.</a:t>
            </a:r>
            <a:endParaRPr lang="en-US" dirty="0" smtClean="0"/>
          </a:p>
          <a:p>
            <a:endParaRPr lang="en-US" dirty="0" smtClean="0"/>
          </a:p>
          <a:p>
            <a:r>
              <a:rPr lang="en-US" dirty="0" smtClean="0"/>
              <a:t>Approximately $100,000 was</a:t>
            </a:r>
            <a:r>
              <a:rPr lang="en-US" baseline="0" dirty="0" smtClean="0"/>
              <a:t> estimated to be needed to support tow-year to two-year articulation, as wall as to fully implement reverse transfer articulation.</a:t>
            </a:r>
            <a:endParaRPr lang="en-US" dirty="0" smtClean="0"/>
          </a:p>
          <a:p>
            <a:endParaRPr lang="en-US" dirty="0" smtClean="0"/>
          </a:p>
          <a:p>
            <a:r>
              <a:rPr lang="en-US" dirty="0" smtClean="0"/>
              <a:t>Teri Hollander will talk about this further in her remarks.</a:t>
            </a:r>
          </a:p>
          <a:p>
            <a:endParaRPr lang="en-US" dirty="0"/>
          </a:p>
        </p:txBody>
      </p:sp>
      <p:sp>
        <p:nvSpPr>
          <p:cNvPr id="4" name="Slide Number Placeholder 3"/>
          <p:cNvSpPr>
            <a:spLocks noGrp="1"/>
          </p:cNvSpPr>
          <p:nvPr>
            <p:ph type="sldNum" sz="quarter" idx="10"/>
          </p:nvPr>
        </p:nvSpPr>
        <p:spPr/>
        <p:txBody>
          <a:bodyPr/>
          <a:lstStyle/>
          <a:p>
            <a:fld id="{5796DD70-7EC3-4530-9BD0-3054075CFD96}" type="slidenum">
              <a:rPr lang="en-US" smtClean="0"/>
              <a:pPr/>
              <a:t>11</a:t>
            </a:fld>
            <a:endParaRPr lang="en-US"/>
          </a:p>
        </p:txBody>
      </p:sp>
    </p:spTree>
    <p:extLst>
      <p:ext uri="{BB962C8B-B14F-4D97-AF65-F5344CB8AC3E}">
        <p14:creationId xmlns:p14="http://schemas.microsoft.com/office/powerpoint/2010/main" val="7141134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Among approximately 150,000</a:t>
            </a:r>
            <a:r>
              <a:rPr lang="en-US" baseline="0" dirty="0" smtClean="0"/>
              <a:t> students enrolled in community colleges in 2012, 8% (approximately 12,000 students) transferred the following year.  Of these transfers, 81% (approx. 10,000 students) transferred to a four-year public.</a:t>
            </a:r>
            <a:endParaRPr lang="en-US" dirty="0" smtClean="0"/>
          </a:p>
          <a:p>
            <a:endParaRPr lang="en-US" dirty="0" smtClean="0"/>
          </a:p>
          <a:p>
            <a:r>
              <a:rPr lang="en-US" dirty="0" smtClean="0"/>
              <a:t>Regarding public four-year transfer students: (1) Among 120,166 students</a:t>
            </a:r>
            <a:r>
              <a:rPr lang="en-US" baseline="0" dirty="0" smtClean="0"/>
              <a:t> enrolled in public four-year institutions in 2012, 3,789 (3%) transferred the following year; and (2) Of these transfer students, 1,504 (40%) transferred to another public four-year institution in Maryland.</a:t>
            </a:r>
            <a:endParaRPr lang="en-US" dirty="0"/>
          </a:p>
        </p:txBody>
      </p:sp>
      <p:sp>
        <p:nvSpPr>
          <p:cNvPr id="4" name="Slide Number Placeholder 3"/>
          <p:cNvSpPr>
            <a:spLocks noGrp="1"/>
          </p:cNvSpPr>
          <p:nvPr>
            <p:ph type="sldNum" sz="quarter" idx="10"/>
          </p:nvPr>
        </p:nvSpPr>
        <p:spPr/>
        <p:txBody>
          <a:bodyPr/>
          <a:lstStyle/>
          <a:p>
            <a:fld id="{5796DD70-7EC3-4530-9BD0-3054075CFD96}" type="slidenum">
              <a:rPr lang="en-US" smtClean="0"/>
              <a:pPr/>
              <a:t>12</a:t>
            </a:fld>
            <a:endParaRPr lang="en-US"/>
          </a:p>
        </p:txBody>
      </p:sp>
    </p:spTree>
    <p:extLst>
      <p:ext uri="{BB962C8B-B14F-4D97-AF65-F5344CB8AC3E}">
        <p14:creationId xmlns:p14="http://schemas.microsoft.com/office/powerpoint/2010/main" val="7348349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portion of transfer students comprising fall enrollment at the four-year institutions grew from 8,902</a:t>
            </a:r>
            <a:r>
              <a:rPr lang="en-US" baseline="0" dirty="0" smtClean="0"/>
              <a:t> students</a:t>
            </a:r>
            <a:r>
              <a:rPr lang="en-US" dirty="0" smtClean="0"/>
              <a:t> in 2009 to 11,497 students in 2013.  This was an increase of 28.9% (2,577 students) over 2009.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Is this FTE (combination</a:t>
            </a:r>
            <a:r>
              <a:rPr lang="en-US" baseline="0" dirty="0" smtClean="0"/>
              <a:t> of full-time and part-time) or Fall first time full time?</a:t>
            </a:r>
            <a:endParaRPr lang="en-US" dirty="0" smtClean="0"/>
          </a:p>
          <a:p>
            <a:endParaRPr lang="en-US" dirty="0"/>
          </a:p>
        </p:txBody>
      </p:sp>
      <p:sp>
        <p:nvSpPr>
          <p:cNvPr id="4" name="Slide Number Placeholder 3"/>
          <p:cNvSpPr>
            <a:spLocks noGrp="1"/>
          </p:cNvSpPr>
          <p:nvPr>
            <p:ph type="sldNum" sz="quarter" idx="10"/>
          </p:nvPr>
        </p:nvSpPr>
        <p:spPr/>
        <p:txBody>
          <a:bodyPr/>
          <a:lstStyle/>
          <a:p>
            <a:fld id="{5796DD70-7EC3-4530-9BD0-3054075CFD96}" type="slidenum">
              <a:rPr lang="en-US" smtClean="0"/>
              <a:pPr/>
              <a:t>13</a:t>
            </a:fld>
            <a:endParaRPr lang="en-US"/>
          </a:p>
        </p:txBody>
      </p:sp>
    </p:spTree>
    <p:extLst>
      <p:ext uri="{BB962C8B-B14F-4D97-AF65-F5344CB8AC3E}">
        <p14:creationId xmlns:p14="http://schemas.microsoft.com/office/powerpoint/2010/main" val="24490672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Top</a:t>
            </a:r>
            <a:r>
              <a:rPr lang="en-US" baseline="0" dirty="0" smtClean="0"/>
              <a:t> four r</a:t>
            </a:r>
            <a:r>
              <a:rPr lang="en-US" dirty="0" smtClean="0"/>
              <a:t>eceiving institutions are:</a:t>
            </a:r>
            <a:r>
              <a:rPr lang="en-US" baseline="0" dirty="0" smtClean="0"/>
              <a:t> </a:t>
            </a:r>
            <a:r>
              <a:rPr lang="en-US" dirty="0" smtClean="0"/>
              <a:t>Towson, </a:t>
            </a:r>
            <a:r>
              <a:rPr lang="en-US" dirty="0" err="1" smtClean="0"/>
              <a:t>UMCP</a:t>
            </a:r>
            <a:r>
              <a:rPr lang="en-US" dirty="0" smtClean="0"/>
              <a:t>, </a:t>
            </a:r>
            <a:r>
              <a:rPr lang="en-US" dirty="0" err="1" smtClean="0"/>
              <a:t>UMUC</a:t>
            </a:r>
            <a:r>
              <a:rPr lang="en-US" dirty="0" smtClean="0"/>
              <a:t>,</a:t>
            </a:r>
            <a:r>
              <a:rPr lang="en-US" baseline="0" dirty="0" smtClean="0"/>
              <a:t> and </a:t>
            </a:r>
            <a:r>
              <a:rPr lang="en-US" baseline="0" dirty="0" err="1" smtClean="0"/>
              <a:t>UMBC</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5796DD70-7EC3-4530-9BD0-3054075CFD96}" type="slidenum">
              <a:rPr lang="en-US" smtClean="0"/>
              <a:pPr/>
              <a:t>14</a:t>
            </a:fld>
            <a:endParaRPr lang="en-US"/>
          </a:p>
        </p:txBody>
      </p:sp>
    </p:spTree>
    <p:extLst>
      <p:ext uri="{BB962C8B-B14F-4D97-AF65-F5344CB8AC3E}">
        <p14:creationId xmlns:p14="http://schemas.microsoft.com/office/powerpoint/2010/main" val="15270985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796DD70-7EC3-4530-9BD0-3054075CFD96}" type="slidenum">
              <a:rPr lang="en-US" smtClean="0"/>
              <a:pPr/>
              <a:t>15</a:t>
            </a:fld>
            <a:endParaRPr lang="en-US"/>
          </a:p>
        </p:txBody>
      </p:sp>
    </p:spTree>
    <p:extLst>
      <p:ext uri="{BB962C8B-B14F-4D97-AF65-F5344CB8AC3E}">
        <p14:creationId xmlns:p14="http://schemas.microsoft.com/office/powerpoint/2010/main" val="2667137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12 CWID </a:t>
            </a:r>
            <a:r>
              <a:rPr lang="en-US" dirty="0" err="1" smtClean="0"/>
              <a:t>subgrantees</a:t>
            </a:r>
            <a:r>
              <a:rPr lang="en-US" dirty="0" smtClean="0"/>
              <a:t>: AACC; College of Southern Maryland; CCBC; Harford Community College; Howard Community College; Morgan; Notre</a:t>
            </a:r>
            <a:r>
              <a:rPr lang="en-US" baseline="0" dirty="0" smtClean="0"/>
              <a:t> Dame; PGCC; UB; UMCP; UMBC; and </a:t>
            </a:r>
            <a:r>
              <a:rPr lang="en-US" baseline="0" dirty="0" err="1" smtClean="0"/>
              <a:t>Wor-Wic</a:t>
            </a:r>
            <a:r>
              <a:rPr lang="en-US" baseline="0" dirty="0" smtClean="0"/>
              <a:t> Community College.</a:t>
            </a:r>
          </a:p>
          <a:p>
            <a:endParaRPr lang="en-US" baseline="0" dirty="0" smtClean="0"/>
          </a:p>
          <a:p>
            <a:r>
              <a:rPr lang="en-US" baseline="0" dirty="0" smtClean="0"/>
              <a:t>The </a:t>
            </a:r>
            <a:r>
              <a:rPr lang="en-US" baseline="0" dirty="0" err="1" smtClean="0"/>
              <a:t>CWID</a:t>
            </a:r>
            <a:r>
              <a:rPr lang="en-US" baseline="0" dirty="0" smtClean="0"/>
              <a:t> program was expanded to four-year institutions in 2013 recognizing the role these institutions play in reaching out to post-transfer students, encouraging program participation, and articulating student credit and programs back to community colleges. </a:t>
            </a:r>
          </a:p>
          <a:p>
            <a:endParaRPr lang="en-US" dirty="0"/>
          </a:p>
        </p:txBody>
      </p:sp>
      <p:sp>
        <p:nvSpPr>
          <p:cNvPr id="4" name="Slide Number Placeholder 3"/>
          <p:cNvSpPr>
            <a:spLocks noGrp="1"/>
          </p:cNvSpPr>
          <p:nvPr>
            <p:ph type="sldNum" sz="quarter" idx="10"/>
          </p:nvPr>
        </p:nvSpPr>
        <p:spPr/>
        <p:txBody>
          <a:bodyPr/>
          <a:lstStyle/>
          <a:p>
            <a:fld id="{5796DD70-7EC3-4530-9BD0-3054075CFD96}" type="slidenum">
              <a:rPr lang="en-US" smtClean="0"/>
              <a:pPr/>
              <a:t>16</a:t>
            </a:fld>
            <a:endParaRPr lang="en-US"/>
          </a:p>
        </p:txBody>
      </p:sp>
    </p:spTree>
    <p:extLst>
      <p:ext uri="{BB962C8B-B14F-4D97-AF65-F5344CB8AC3E}">
        <p14:creationId xmlns:p14="http://schemas.microsoft.com/office/powerpoint/2010/main" val="277024991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more info. regarding</a:t>
            </a:r>
            <a:r>
              <a:rPr lang="en-US" baseline="0" dirty="0" smtClean="0"/>
              <a:t> decentralized</a:t>
            </a:r>
            <a:r>
              <a:rPr lang="en-US" dirty="0" smtClean="0"/>
              <a:t> financial incentives, see pp. 14-16 of the </a:t>
            </a:r>
            <a:r>
              <a:rPr lang="en-US" dirty="0" err="1" smtClean="0"/>
              <a:t>MHEC</a:t>
            </a:r>
            <a:r>
              <a:rPr lang="en-US" dirty="0" smtClean="0"/>
              <a:t> P-20 June 2015</a:t>
            </a:r>
            <a:r>
              <a:rPr lang="en-US" baseline="0" dirty="0" smtClean="0"/>
              <a:t> report.</a:t>
            </a:r>
            <a:endParaRPr lang="en-US" dirty="0"/>
          </a:p>
        </p:txBody>
      </p:sp>
      <p:sp>
        <p:nvSpPr>
          <p:cNvPr id="4" name="Slide Number Placeholder 3"/>
          <p:cNvSpPr>
            <a:spLocks noGrp="1"/>
          </p:cNvSpPr>
          <p:nvPr>
            <p:ph type="sldNum" sz="quarter" idx="10"/>
          </p:nvPr>
        </p:nvSpPr>
        <p:spPr/>
        <p:txBody>
          <a:bodyPr/>
          <a:lstStyle/>
          <a:p>
            <a:fld id="{5796DD70-7EC3-4530-9BD0-3054075CFD96}" type="slidenum">
              <a:rPr lang="en-US" smtClean="0"/>
              <a:pPr/>
              <a:t>17</a:t>
            </a:fld>
            <a:endParaRPr lang="en-US"/>
          </a:p>
        </p:txBody>
      </p:sp>
    </p:spTree>
    <p:extLst>
      <p:ext uri="{BB962C8B-B14F-4D97-AF65-F5344CB8AC3E}">
        <p14:creationId xmlns:p14="http://schemas.microsoft.com/office/powerpoint/2010/main" val="34431230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Near completers are</a:t>
            </a:r>
            <a:r>
              <a:rPr lang="en-US" baseline="0" dirty="0" smtClean="0"/>
              <a:t> </a:t>
            </a:r>
            <a:r>
              <a:rPr lang="en-US" dirty="0" smtClean="0"/>
              <a:t>students who have accumulated a significant</a:t>
            </a:r>
            <a:r>
              <a:rPr lang="en-US" baseline="0" dirty="0" smtClean="0"/>
              <a:t> number of credits needed to earn a degree, but have left the institution prior to completion for various reasons.  </a:t>
            </a:r>
          </a:p>
          <a:p>
            <a:endParaRPr lang="en-US" baseline="0" dirty="0" smtClean="0"/>
          </a:p>
          <a:p>
            <a:r>
              <a:rPr lang="en-US" baseline="0" dirty="0" smtClean="0"/>
              <a:t>The Act requires </a:t>
            </a:r>
            <a:r>
              <a:rPr lang="en-US" baseline="0" dirty="0" err="1" smtClean="0"/>
              <a:t>MHEC</a:t>
            </a:r>
            <a:r>
              <a:rPr lang="en-US" baseline="0" dirty="0" smtClean="0"/>
              <a:t> to create a statewide communication campaign that targets near completers who earned a 2.0 GPA and earned at least 45 credits at a cc or 90 credits at a public four-year.</a:t>
            </a:r>
            <a:r>
              <a:rPr lang="en-US" dirty="0" smtClean="0"/>
              <a:t> </a:t>
            </a:r>
            <a:endParaRPr lang="en-US" dirty="0"/>
          </a:p>
        </p:txBody>
      </p:sp>
      <p:sp>
        <p:nvSpPr>
          <p:cNvPr id="4" name="Slide Number Placeholder 3"/>
          <p:cNvSpPr>
            <a:spLocks noGrp="1"/>
          </p:cNvSpPr>
          <p:nvPr>
            <p:ph type="sldNum" sz="quarter" idx="10"/>
          </p:nvPr>
        </p:nvSpPr>
        <p:spPr/>
        <p:txBody>
          <a:bodyPr/>
          <a:lstStyle/>
          <a:p>
            <a:fld id="{5796DD70-7EC3-4530-9BD0-3054075CFD96}" type="slidenum">
              <a:rPr lang="en-US" smtClean="0"/>
              <a:pPr/>
              <a:t>18</a:t>
            </a:fld>
            <a:endParaRPr lang="en-US"/>
          </a:p>
        </p:txBody>
      </p:sp>
    </p:spTree>
    <p:extLst>
      <p:ext uri="{BB962C8B-B14F-4D97-AF65-F5344CB8AC3E}">
        <p14:creationId xmlns:p14="http://schemas.microsoft.com/office/powerpoint/2010/main" val="7580464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796DD70-7EC3-4530-9BD0-3054075CFD96}" type="slidenum">
              <a:rPr lang="en-US" smtClean="0"/>
              <a:pPr/>
              <a:t>1</a:t>
            </a:fld>
            <a:endParaRPr lang="en-US"/>
          </a:p>
        </p:txBody>
      </p:sp>
    </p:spTree>
    <p:extLst>
      <p:ext uri="{BB962C8B-B14F-4D97-AF65-F5344CB8AC3E}">
        <p14:creationId xmlns:p14="http://schemas.microsoft.com/office/powerpoint/2010/main" val="26275028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One Step Away grantees (15): </a:t>
            </a:r>
            <a:r>
              <a:rPr lang="en-US" dirty="0" err="1" smtClean="0"/>
              <a:t>AACC</a:t>
            </a:r>
            <a:r>
              <a:rPr lang="en-US" dirty="0" smtClean="0"/>
              <a:t>; Bowie; Carroll Community</a:t>
            </a:r>
            <a:r>
              <a:rPr lang="en-US" baseline="0" dirty="0" smtClean="0"/>
              <a:t> College; College of Southern Maryland; Coppin; Frostburg; Hagerstown Community College; Harford Community College; Montgomery College; Morgan; Notre Dame; UMES; </a:t>
            </a:r>
            <a:r>
              <a:rPr lang="en-US" baseline="0" dirty="0" err="1" smtClean="0"/>
              <a:t>UMUC</a:t>
            </a:r>
            <a:r>
              <a:rPr lang="en-US" baseline="0" dirty="0" smtClean="0"/>
              <a:t>; Washington Adventist; and </a:t>
            </a:r>
            <a:r>
              <a:rPr lang="en-US" baseline="0" dirty="0" err="1" smtClean="0"/>
              <a:t>Wor-Wic</a:t>
            </a:r>
            <a:r>
              <a:rPr lang="en-US" baseline="0" dirty="0" smtClean="0"/>
              <a:t> Community College. </a:t>
            </a:r>
            <a:endParaRPr lang="en-US" dirty="0"/>
          </a:p>
        </p:txBody>
      </p:sp>
      <p:sp>
        <p:nvSpPr>
          <p:cNvPr id="4" name="Slide Number Placeholder 3"/>
          <p:cNvSpPr>
            <a:spLocks noGrp="1"/>
          </p:cNvSpPr>
          <p:nvPr>
            <p:ph type="sldNum" sz="quarter" idx="10"/>
          </p:nvPr>
        </p:nvSpPr>
        <p:spPr/>
        <p:txBody>
          <a:bodyPr/>
          <a:lstStyle/>
          <a:p>
            <a:fld id="{5796DD70-7EC3-4530-9BD0-3054075CFD96}" type="slidenum">
              <a:rPr lang="en-US" smtClean="0"/>
              <a:pPr/>
              <a:t>19</a:t>
            </a:fld>
            <a:endParaRPr lang="en-US"/>
          </a:p>
        </p:txBody>
      </p:sp>
    </p:spTree>
    <p:extLst>
      <p:ext uri="{BB962C8B-B14F-4D97-AF65-F5344CB8AC3E}">
        <p14:creationId xmlns:p14="http://schemas.microsoft.com/office/powerpoint/2010/main" val="26405335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US" dirty="0" smtClean="0"/>
          </a:p>
          <a:p>
            <a:r>
              <a:rPr lang="en-US" dirty="0" smtClean="0"/>
              <a:t>These costs compare with</a:t>
            </a:r>
            <a:r>
              <a:rPr lang="en-US" baseline="0" dirty="0" smtClean="0"/>
              <a:t> Indiana’s “Return and Complete” program (which is NOT decentralized and more closely tracks what was intended in SB 740) as follows: $50,000 for the creative and $200,000 for the contract (mail, email, and outbound calls, as well as the online “match” application and a data update process to get current address info); no new staffer, but the staffer handling it is stretched and they recommend at least a part-time staffer for the role; additional $150,000 to scale up the direct outreach effort; and $200,000 to $500,000 to bolster the outreach effort with targeted paid media.</a:t>
            </a:r>
          </a:p>
          <a:p>
            <a:endParaRPr lang="en-US" baseline="0" dirty="0" smtClean="0"/>
          </a:p>
          <a:p>
            <a:r>
              <a:rPr lang="en-US" baseline="0" dirty="0" smtClean="0"/>
              <a:t>Queried Sarah Ancel (11/25) re: how much money Indiana actually provided for financial aid or other economic incentives.</a:t>
            </a:r>
            <a:endParaRPr lang="en-US" dirty="0"/>
          </a:p>
        </p:txBody>
      </p:sp>
      <p:sp>
        <p:nvSpPr>
          <p:cNvPr id="4" name="Slide Number Placeholder 3"/>
          <p:cNvSpPr>
            <a:spLocks noGrp="1"/>
          </p:cNvSpPr>
          <p:nvPr>
            <p:ph type="sldNum" sz="quarter" idx="10"/>
          </p:nvPr>
        </p:nvSpPr>
        <p:spPr/>
        <p:txBody>
          <a:bodyPr/>
          <a:lstStyle/>
          <a:p>
            <a:fld id="{5796DD70-7EC3-4530-9BD0-3054075CFD96}" type="slidenum">
              <a:rPr lang="en-US" smtClean="0"/>
              <a:pPr/>
              <a:t>20</a:t>
            </a:fld>
            <a:endParaRPr lang="en-US"/>
          </a:p>
        </p:txBody>
      </p:sp>
    </p:spTree>
    <p:extLst>
      <p:ext uri="{BB962C8B-B14F-4D97-AF65-F5344CB8AC3E}">
        <p14:creationId xmlns:p14="http://schemas.microsoft.com/office/powerpoint/2010/main" val="19212594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796DD70-7EC3-4530-9BD0-3054075CFD96}" type="slidenum">
              <a:rPr lang="en-US" smtClean="0"/>
              <a:pPr/>
              <a:t>21</a:t>
            </a:fld>
            <a:endParaRPr lang="en-US"/>
          </a:p>
        </p:txBody>
      </p:sp>
    </p:spTree>
    <p:extLst>
      <p:ext uri="{BB962C8B-B14F-4D97-AF65-F5344CB8AC3E}">
        <p14:creationId xmlns:p14="http://schemas.microsoft.com/office/powerpoint/2010/main" val="1742135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a:t>
            </a:r>
            <a:r>
              <a:rPr lang="en-US" baseline="0" dirty="0" smtClean="0"/>
              <a:t> target is lower in 2025 than it was in 2009 and 2014 (not shown on the slide anymore) due to an anticipated number of individuals already possessing degrees who move into Maryland.</a:t>
            </a:r>
            <a:endParaRPr lang="en-US" dirty="0" smtClean="0"/>
          </a:p>
        </p:txBody>
      </p:sp>
      <p:sp>
        <p:nvSpPr>
          <p:cNvPr id="4" name="Slide Number Placeholder 3"/>
          <p:cNvSpPr>
            <a:spLocks noGrp="1"/>
          </p:cNvSpPr>
          <p:nvPr>
            <p:ph type="sldNum" sz="quarter" idx="10"/>
          </p:nvPr>
        </p:nvSpPr>
        <p:spPr/>
        <p:txBody>
          <a:bodyPr/>
          <a:lstStyle/>
          <a:p>
            <a:fld id="{5796DD70-7EC3-4530-9BD0-3054075CFD96}" type="slidenum">
              <a:rPr lang="en-US" smtClean="0"/>
              <a:pPr/>
              <a:t>2</a:t>
            </a:fld>
            <a:endParaRPr lang="en-US"/>
          </a:p>
        </p:txBody>
      </p:sp>
    </p:spTree>
    <p:extLst>
      <p:ext uri="{BB962C8B-B14F-4D97-AF65-F5344CB8AC3E}">
        <p14:creationId xmlns:p14="http://schemas.microsoft.com/office/powerpoint/2010/main" val="24841252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developing an effective statewide framework for higher education funding, the Commission to Develop the Maryland Model for Funding Higher Education recommended that funding be based on the funding level of peer institutions in 10 states that Maryland competes with for business and jobs as determined by the Maryland Department of Business and Economic Development, now known as the Department of Economic Competitiveness and Commerce. </a:t>
            </a:r>
          </a:p>
          <a:p>
            <a:r>
              <a:rPr lang="en-US" dirty="0" smtClean="0"/>
              <a:t>Competitor states include California, Massachusetts, Minnesota, New Jersey, New York, North Carolina, Ohio, Pennsylvania, Virginia, and Washington. </a:t>
            </a:r>
          </a:p>
          <a:p>
            <a:endParaRPr lang="en-US" dirty="0"/>
          </a:p>
        </p:txBody>
      </p:sp>
      <p:sp>
        <p:nvSpPr>
          <p:cNvPr id="4" name="Slide Number Placeholder 3"/>
          <p:cNvSpPr>
            <a:spLocks noGrp="1"/>
          </p:cNvSpPr>
          <p:nvPr>
            <p:ph type="sldNum" sz="quarter" idx="10"/>
          </p:nvPr>
        </p:nvSpPr>
        <p:spPr/>
        <p:txBody>
          <a:bodyPr/>
          <a:lstStyle/>
          <a:p>
            <a:fld id="{5796DD70-7EC3-4530-9BD0-3054075CFD96}" type="slidenum">
              <a:rPr lang="en-US" smtClean="0"/>
              <a:pPr/>
              <a:t>3</a:t>
            </a:fld>
            <a:endParaRPr lang="en-US"/>
          </a:p>
        </p:txBody>
      </p:sp>
    </p:spTree>
    <p:extLst>
      <p:ext uri="{BB962C8B-B14F-4D97-AF65-F5344CB8AC3E}">
        <p14:creationId xmlns:p14="http://schemas.microsoft.com/office/powerpoint/2010/main" val="9294790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Although the College and Career Readiness and College Completion</a:t>
            </a:r>
            <a:r>
              <a:rPr lang="en-US" baseline="0" dirty="0" smtClean="0"/>
              <a:t> Act of 2013 (SB 740) contained initiatives at the k-12 level as well as the higher education level, this briefing will only address the higher education level elements of the legislation.</a:t>
            </a:r>
            <a:endParaRPr lang="en-US" dirty="0"/>
          </a:p>
        </p:txBody>
      </p:sp>
      <p:sp>
        <p:nvSpPr>
          <p:cNvPr id="4" name="Slide Number Placeholder 3"/>
          <p:cNvSpPr>
            <a:spLocks noGrp="1"/>
          </p:cNvSpPr>
          <p:nvPr>
            <p:ph type="sldNum" sz="quarter" idx="10"/>
          </p:nvPr>
        </p:nvSpPr>
        <p:spPr/>
        <p:txBody>
          <a:bodyPr/>
          <a:lstStyle/>
          <a:p>
            <a:fld id="{5796DD70-7EC3-4530-9BD0-3054075CFD96}" type="slidenum">
              <a:rPr lang="en-US" smtClean="0"/>
              <a:pPr/>
              <a:t>4</a:t>
            </a:fld>
            <a:endParaRPr lang="en-US"/>
          </a:p>
        </p:txBody>
      </p:sp>
    </p:spTree>
    <p:extLst>
      <p:ext uri="{BB962C8B-B14F-4D97-AF65-F5344CB8AC3E}">
        <p14:creationId xmlns:p14="http://schemas.microsoft.com/office/powerpoint/2010/main" val="24114924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796DD70-7EC3-4530-9BD0-3054075CFD96}" type="slidenum">
              <a:rPr lang="en-US" smtClean="0"/>
              <a:pPr/>
              <a:t>5</a:t>
            </a:fld>
            <a:endParaRPr lang="en-US"/>
          </a:p>
        </p:txBody>
      </p:sp>
    </p:spTree>
    <p:extLst>
      <p:ext uri="{BB962C8B-B14F-4D97-AF65-F5344CB8AC3E}">
        <p14:creationId xmlns:p14="http://schemas.microsoft.com/office/powerpoint/2010/main" val="9989655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796DD70-7EC3-4530-9BD0-3054075CFD96}" type="slidenum">
              <a:rPr lang="en-US" smtClean="0"/>
              <a:pPr/>
              <a:t>6</a:t>
            </a:fld>
            <a:endParaRPr lang="en-US"/>
          </a:p>
        </p:txBody>
      </p:sp>
    </p:spTree>
    <p:extLst>
      <p:ext uri="{BB962C8B-B14F-4D97-AF65-F5344CB8AC3E}">
        <p14:creationId xmlns:p14="http://schemas.microsoft.com/office/powerpoint/2010/main" val="16583357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796DD70-7EC3-4530-9BD0-3054075CFD96}" type="slidenum">
              <a:rPr lang="en-US" smtClean="0"/>
              <a:pPr/>
              <a:t>7</a:t>
            </a:fld>
            <a:endParaRPr lang="en-US"/>
          </a:p>
        </p:txBody>
      </p:sp>
    </p:spTree>
    <p:extLst>
      <p:ext uri="{BB962C8B-B14F-4D97-AF65-F5344CB8AC3E}">
        <p14:creationId xmlns:p14="http://schemas.microsoft.com/office/powerpoint/2010/main" val="39115418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796DD70-7EC3-4530-9BD0-3054075CFD96}" type="slidenum">
              <a:rPr lang="en-US" smtClean="0"/>
              <a:pPr/>
              <a:t>8</a:t>
            </a:fld>
            <a:endParaRPr lang="en-US"/>
          </a:p>
        </p:txBody>
      </p:sp>
    </p:spTree>
    <p:extLst>
      <p:ext uri="{BB962C8B-B14F-4D97-AF65-F5344CB8AC3E}">
        <p14:creationId xmlns:p14="http://schemas.microsoft.com/office/powerpoint/2010/main" val="31681670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587375"/>
            <a:ext cx="7772400" cy="784225"/>
          </a:xfrm>
        </p:spPr>
        <p:txBody>
          <a:bodyPr>
            <a:normAutofit/>
          </a:bodyPr>
          <a:lstStyle>
            <a:lvl1pPr>
              <a:defRPr sz="3600">
                <a:latin typeface="Arial" pitchFamily="34" charset="0"/>
                <a:cs typeface="Arial" pitchFamily="34" charset="0"/>
              </a:defRPr>
            </a:lvl1pPr>
          </a:lstStyle>
          <a:p>
            <a:r>
              <a:rPr lang="en-US" dirty="0" smtClean="0"/>
              <a:t>Sample PowerPoint Document</a:t>
            </a:r>
            <a:endParaRPr lang="en-US" dirty="0"/>
          </a:p>
        </p:txBody>
      </p:sp>
      <p:sp>
        <p:nvSpPr>
          <p:cNvPr id="3" name="Subtitle 2"/>
          <p:cNvSpPr>
            <a:spLocks noGrp="1"/>
          </p:cNvSpPr>
          <p:nvPr>
            <p:ph type="subTitle" idx="1" hasCustomPrompt="1"/>
          </p:nvPr>
        </p:nvSpPr>
        <p:spPr>
          <a:xfrm>
            <a:off x="1371600" y="2057400"/>
            <a:ext cx="6400800" cy="1752600"/>
          </a:xfrm>
        </p:spPr>
        <p:txBody>
          <a:bodyPr>
            <a:normAutofit/>
          </a:bodyPr>
          <a:lstStyle>
            <a:lvl1pPr marL="0" indent="0" algn="ctr" eaLnBrk="1" hangingPunct="1">
              <a:buNone/>
              <a:defRPr sz="1800" b="1">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eaLnBrk="1" hangingPunct="1"/>
            <a:r>
              <a:rPr lang="en-US" sz="2000" dirty="0" smtClean="0"/>
              <a:t>Presentation to the</a:t>
            </a:r>
            <a:br>
              <a:rPr lang="en-US" sz="2000" dirty="0" smtClean="0"/>
            </a:br>
            <a:r>
              <a:rPr lang="en-US" sz="2000" dirty="0" smtClean="0"/>
              <a:t> Blank </a:t>
            </a:r>
            <a:r>
              <a:rPr lang="en-US" sz="2000" dirty="0" err="1" smtClean="0"/>
              <a:t>Blank</a:t>
            </a:r>
            <a:r>
              <a:rPr lang="en-US" sz="2000" dirty="0" smtClean="0"/>
              <a:t> Committee</a:t>
            </a:r>
          </a:p>
        </p:txBody>
      </p:sp>
      <p:sp>
        <p:nvSpPr>
          <p:cNvPr id="4" name="Date Placeholder 3"/>
          <p:cNvSpPr>
            <a:spLocks noGrp="1"/>
          </p:cNvSpPr>
          <p:nvPr>
            <p:ph type="dt" sz="half" idx="10"/>
          </p:nvPr>
        </p:nvSpPr>
        <p:spPr>
          <a:xfrm>
            <a:off x="3124200" y="5715000"/>
            <a:ext cx="2895600" cy="365125"/>
          </a:xfrm>
          <a:prstGeom prst="rect">
            <a:avLst/>
          </a:prstGeom>
        </p:spPr>
        <p:txBody>
          <a:bodyPr/>
          <a:lstStyle>
            <a:lvl1pPr algn="ctr">
              <a:defRPr sz="1600" b="1">
                <a:latin typeface="Arial" pitchFamily="34" charset="0"/>
                <a:cs typeface="Arial" pitchFamily="34" charset="0"/>
              </a:defRPr>
            </a:lvl1pPr>
          </a:lstStyle>
          <a:p>
            <a:fld id="{DBE5FC2A-CD0E-442A-B5A7-6B4CF521784A}" type="datetime1">
              <a:rPr lang="en-US" smtClean="0"/>
              <a:t>12/14/2016</a:t>
            </a:fld>
            <a:endParaRPr lang="en-US"/>
          </a:p>
        </p:txBody>
      </p:sp>
      <p:sp>
        <p:nvSpPr>
          <p:cNvPr id="5" name="Footer Placeholder 4"/>
          <p:cNvSpPr>
            <a:spLocks noGrp="1"/>
          </p:cNvSpPr>
          <p:nvPr>
            <p:ph type="ftr" sz="quarter" idx="11"/>
          </p:nvPr>
        </p:nvSpPr>
        <p:spPr>
          <a:xfrm>
            <a:off x="6556248" y="6324600"/>
            <a:ext cx="2130552" cy="365125"/>
          </a:xfrm>
        </p:spPr>
        <p:txBody>
          <a:bodyPr/>
          <a:lstStyle/>
          <a:p>
            <a:endParaRPr lang="en-US" dirty="0"/>
          </a:p>
        </p:txBody>
      </p:sp>
      <p:sp>
        <p:nvSpPr>
          <p:cNvPr id="6" name="Slide Number Placeholder 5"/>
          <p:cNvSpPr>
            <a:spLocks noGrp="1"/>
          </p:cNvSpPr>
          <p:nvPr>
            <p:ph type="sldNum" sz="quarter" idx="12"/>
          </p:nvPr>
        </p:nvSpPr>
        <p:spPr>
          <a:xfrm>
            <a:off x="3124200" y="6324600"/>
            <a:ext cx="2898648" cy="365125"/>
          </a:xfrm>
        </p:spPr>
        <p:txBody>
          <a:bodyPr/>
          <a:lstStyle>
            <a:lvl1pPr algn="ctr">
              <a:defRPr b="1">
                <a:solidFill>
                  <a:schemeClr val="tx1"/>
                </a:solidFill>
                <a:latin typeface="Arial" pitchFamily="34" charset="0"/>
                <a:cs typeface="Arial" pitchFamily="34" charset="0"/>
              </a:defRPr>
            </a:lvl1pPr>
          </a:lstStyle>
          <a:p>
            <a:fld id="{51A88759-4E6B-47DC-9AA9-827B05921F57}" type="slidenum">
              <a:rPr lang="en-US" smtClean="0"/>
              <a:pPr/>
              <a:t>‹#›</a:t>
            </a:fld>
            <a:endParaRPr lang="en-US"/>
          </a:p>
        </p:txBody>
      </p:sp>
      <p:sp>
        <p:nvSpPr>
          <p:cNvPr id="7" name="TextBox 6"/>
          <p:cNvSpPr txBox="1"/>
          <p:nvPr userDrawn="1"/>
        </p:nvSpPr>
        <p:spPr>
          <a:xfrm>
            <a:off x="2533650" y="4495800"/>
            <a:ext cx="4000500" cy="929485"/>
          </a:xfrm>
          <a:prstGeom prst="rect">
            <a:avLst/>
          </a:prstGeom>
          <a:noFill/>
        </p:spPr>
        <p:txBody>
          <a:bodyPr wrap="square" rtlCol="0">
            <a:spAutoFit/>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600" b="1" i="0" u="none" strike="noStrike" kern="1200" cap="none" spc="0" normalizeH="0" baseline="0" noProof="0" dirty="0" smtClean="0">
                <a:ln>
                  <a:noFill/>
                </a:ln>
                <a:solidFill>
                  <a:prstClr val="black"/>
                </a:solidFill>
                <a:effectLst/>
                <a:uLnTx/>
                <a:uFillTx/>
                <a:latin typeface="Arial" charset="0"/>
                <a:ea typeface="+mn-ea"/>
                <a:cs typeface="+mn-cs"/>
              </a:rPr>
              <a:t>Department of Legislative Services</a:t>
            </a: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600" b="1" i="0" u="none" strike="noStrike" kern="1200" cap="none" spc="0" normalizeH="0" baseline="0" noProof="0" dirty="0" smtClean="0">
                <a:ln>
                  <a:noFill/>
                </a:ln>
                <a:solidFill>
                  <a:prstClr val="black"/>
                </a:solidFill>
                <a:effectLst/>
                <a:uLnTx/>
                <a:uFillTx/>
                <a:latin typeface="Arial" charset="0"/>
                <a:ea typeface="+mn-ea"/>
                <a:cs typeface="+mn-cs"/>
              </a:rPr>
              <a:t>Office of Policy Analysis</a:t>
            </a: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600" b="1" i="0" u="none" strike="noStrike" kern="1200" cap="none" spc="0" normalizeH="0" baseline="0" noProof="0" dirty="0" smtClean="0">
                <a:ln>
                  <a:noFill/>
                </a:ln>
                <a:solidFill>
                  <a:prstClr val="black"/>
                </a:solidFill>
                <a:effectLst/>
                <a:uLnTx/>
                <a:uFillTx/>
                <a:latin typeface="Arial" charset="0"/>
                <a:ea typeface="+mn-ea"/>
                <a:cs typeface="+mn-cs"/>
              </a:rPr>
              <a:t>Annapolis, Maryland</a:t>
            </a:r>
          </a:p>
        </p:txBody>
      </p:sp>
      <p:cxnSp>
        <p:nvCxnSpPr>
          <p:cNvPr id="8" name="Straight Connector 7"/>
          <p:cNvCxnSpPr/>
          <p:nvPr userDrawn="1"/>
        </p:nvCxnSpPr>
        <p:spPr>
          <a:xfrm>
            <a:off x="685800" y="304800"/>
            <a:ext cx="7772400" cy="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a:off x="685800" y="1676400"/>
            <a:ext cx="7772400" cy="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772400" cy="990600"/>
          </a:xfrm>
        </p:spPr>
        <p:txBody>
          <a:bodyPr>
            <a:normAutofit/>
          </a:bodyPr>
          <a:lstStyle>
            <a:lvl1pPr>
              <a:defRPr sz="3200" baseline="0"/>
            </a:lvl1pPr>
          </a:lstStyle>
          <a:p>
            <a:r>
              <a:rPr lang="en-US" dirty="0" smtClean="0"/>
              <a:t>Click to edit Master title style</a:t>
            </a:r>
            <a:endParaRPr lang="en-US" dirty="0"/>
          </a:p>
        </p:txBody>
      </p:sp>
      <p:sp>
        <p:nvSpPr>
          <p:cNvPr id="3" name="Content Placeholder 2"/>
          <p:cNvSpPr>
            <a:spLocks noGrp="1"/>
          </p:cNvSpPr>
          <p:nvPr>
            <p:ph idx="1"/>
          </p:nvPr>
        </p:nvSpPr>
        <p:spPr/>
        <p:txBody>
          <a:bodyPr>
            <a:normAutofit/>
          </a:bodyPr>
          <a:lstStyle>
            <a:lvl1pPr>
              <a:defRPr sz="3200"/>
            </a:lvl1pPr>
            <a:lvl2pPr>
              <a:defRPr sz="2800"/>
            </a:lvl2pPr>
            <a:lvl3pPr>
              <a:defRPr sz="2400"/>
            </a:lvl3pPr>
            <a:lvl4pPr>
              <a:defRPr sz="2000"/>
            </a:lvl4pPr>
            <a:lvl5pP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D27C65EB-8DF5-4E05-BF46-35C47AC7B514}" type="datetime1">
              <a:rPr lang="en-US" smtClean="0"/>
              <a:t>12/14/2016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A88759-4E6B-47DC-9AA9-827B05921F57}" type="slidenum">
              <a:rPr lang="en-US" smtClean="0"/>
              <a:pPr/>
              <a:t>‹#›</a:t>
            </a:fld>
            <a:endParaRPr lang="en-US"/>
          </a:p>
        </p:txBody>
      </p:sp>
      <p:cxnSp>
        <p:nvCxnSpPr>
          <p:cNvPr id="8" name="Straight Connector 7"/>
          <p:cNvCxnSpPr/>
          <p:nvPr userDrawn="1"/>
        </p:nvCxnSpPr>
        <p:spPr>
          <a:xfrm>
            <a:off x="685800" y="1295400"/>
            <a:ext cx="77724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1A7B39F-0E8C-43E6-B8A2-8CCD5737AB0B}" type="datetime1">
              <a:rPr lang="en-US" smtClean="0"/>
              <a:t>12/14/2016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A88759-4E6B-47DC-9AA9-827B05921F5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noAutofit/>
          </a:bodyPr>
          <a:lstStyle>
            <a:lvl1pPr marL="0" indent="0">
              <a:buNone/>
              <a:defRPr sz="2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noAutofit/>
          </a:bodyPr>
          <a:lstStyle>
            <a:lvl1pPr marL="0" indent="0">
              <a:buNone/>
              <a:defRPr sz="2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9679DFE0-9B83-4991-8C6B-321B2D156FA1}" type="datetime1">
              <a:rPr lang="en-US" smtClean="0"/>
              <a:t>12/14/2016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1A88759-4E6B-47DC-9AA9-827B05921F5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0788B2FA-27D4-4767-83A8-45729EDC1320}" type="datetime1">
              <a:rPr lang="en-US" smtClean="0"/>
              <a:t>12/14/2016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1A88759-4E6B-47DC-9AA9-827B05921F5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487363"/>
            <a:ext cx="7467600" cy="579437"/>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676400"/>
            <a:ext cx="36957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33900" y="1676400"/>
            <a:ext cx="36957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6"/>
          <p:cNvSpPr>
            <a:spLocks noGrp="1" noChangeArrowheads="1"/>
          </p:cNvSpPr>
          <p:nvPr>
            <p:ph type="sldNum" sz="quarter" idx="10"/>
          </p:nvPr>
        </p:nvSpPr>
        <p:spPr>
          <a:ln/>
        </p:spPr>
        <p:txBody>
          <a:bodyPr/>
          <a:lstStyle>
            <a:lvl1pPr>
              <a:defRPr/>
            </a:lvl1pPr>
          </a:lstStyle>
          <a:p>
            <a:pPr>
              <a:defRPr/>
            </a:pPr>
            <a:fld id="{92EB80AD-6793-46B7-922C-2575226F5215}" type="slidenum">
              <a:rPr lang="en-US"/>
              <a:pPr>
                <a:defRPr/>
              </a:pPr>
              <a:t>‹#›</a:t>
            </a:fld>
            <a:endParaRPr lang="en-US" dirty="0"/>
          </a:p>
        </p:txBody>
      </p:sp>
    </p:spTree>
    <p:extLst>
      <p:ext uri="{BB962C8B-B14F-4D97-AF65-F5344CB8AC3E}">
        <p14:creationId xmlns:p14="http://schemas.microsoft.com/office/powerpoint/2010/main" val="316842931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509016"/>
            <a:ext cx="7772400" cy="786384"/>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6556248" y="6356350"/>
            <a:ext cx="213055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3124200" y="6355223"/>
            <a:ext cx="2898648" cy="365125"/>
          </a:xfrm>
          <a:prstGeom prst="rect">
            <a:avLst/>
          </a:prstGeom>
        </p:spPr>
        <p:txBody>
          <a:bodyPr vert="horz" lIns="91440" tIns="45720" rIns="91440" bIns="45720" rtlCol="0" anchor="ctr"/>
          <a:lstStyle>
            <a:lvl1pPr algn="ctr">
              <a:defRPr sz="1200" b="1">
                <a:solidFill>
                  <a:schemeClr val="tx1"/>
                </a:solidFill>
                <a:latin typeface="Arial" pitchFamily="34" charset="0"/>
                <a:cs typeface="Arial" pitchFamily="34" charset="0"/>
              </a:defRPr>
            </a:lvl1pPr>
          </a:lstStyle>
          <a:p>
            <a:fld id="{51A88759-4E6B-47DC-9AA9-827B05921F57}" type="slidenum">
              <a:rPr lang="en-US" smtClean="0"/>
              <a:pPr/>
              <a:t>‹#›</a:t>
            </a:fld>
            <a:endParaRPr lang="en-US"/>
          </a:p>
        </p:txBody>
      </p:sp>
      <p:cxnSp>
        <p:nvCxnSpPr>
          <p:cNvPr id="9" name="Straight Connector 8"/>
          <p:cNvCxnSpPr/>
          <p:nvPr/>
        </p:nvCxnSpPr>
        <p:spPr>
          <a:xfrm>
            <a:off x="685800" y="1447800"/>
            <a:ext cx="7772400" cy="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5" r:id="rId6"/>
  </p:sldLayoutIdLst>
  <p:hf hdr="0" ftr="0" dt="0"/>
  <p:txStyles>
    <p:titleStyle>
      <a:lvl1pPr algn="ctr" defTabSz="914400" rtl="0" eaLnBrk="1" latinLnBrk="0" hangingPunct="1">
        <a:spcBef>
          <a:spcPct val="0"/>
        </a:spcBef>
        <a:buNone/>
        <a:defRPr sz="4000"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1866900"/>
            <a:ext cx="6400800" cy="1676400"/>
          </a:xfrm>
        </p:spPr>
        <p:txBody>
          <a:bodyPr>
            <a:normAutofit/>
          </a:bodyPr>
          <a:lstStyle/>
          <a:p>
            <a:r>
              <a:rPr lang="en-US" sz="2000" dirty="0" smtClean="0"/>
              <a:t>Implementation of the College and Career Readiness and College Completion Act of 2013</a:t>
            </a:r>
          </a:p>
          <a:p>
            <a:r>
              <a:rPr lang="en-US" sz="2000" dirty="0" smtClean="0"/>
              <a:t>(SB740)</a:t>
            </a:r>
            <a:endParaRPr lang="en-US" sz="2000" dirty="0"/>
          </a:p>
        </p:txBody>
      </p:sp>
      <p:sp>
        <p:nvSpPr>
          <p:cNvPr id="5" name="Rectangle 5"/>
          <p:cNvSpPr>
            <a:spLocks noGrp="1" noChangeArrowheads="1"/>
          </p:cNvSpPr>
          <p:nvPr>
            <p:ph type="ctrTitle"/>
          </p:nvPr>
        </p:nvSpPr>
        <p:spPr>
          <a:noFill/>
          <a:ln/>
        </p:spPr>
        <p:txBody>
          <a:bodyPr>
            <a:noAutofit/>
          </a:bodyPr>
          <a:lstStyle/>
          <a:p>
            <a:r>
              <a:rPr lang="en-US" sz="4000" b="1" dirty="0" smtClean="0"/>
              <a:t>College Completion Initiatives </a:t>
            </a:r>
            <a:endParaRPr lang="en-US" sz="4000" b="1" dirty="0"/>
          </a:p>
        </p:txBody>
      </p:sp>
      <p:sp>
        <p:nvSpPr>
          <p:cNvPr id="9" name="TextBox 8"/>
          <p:cNvSpPr txBox="1"/>
          <p:nvPr/>
        </p:nvSpPr>
        <p:spPr>
          <a:xfrm>
            <a:off x="3581400" y="5715000"/>
            <a:ext cx="2895600" cy="338554"/>
          </a:xfrm>
          <a:prstGeom prst="rect">
            <a:avLst/>
          </a:prstGeom>
          <a:noFill/>
        </p:spPr>
        <p:txBody>
          <a:bodyPr wrap="square" rtlCol="0">
            <a:spAutoFit/>
          </a:bodyPr>
          <a:lstStyle/>
          <a:p>
            <a:r>
              <a:rPr lang="en-US" sz="1600" b="1" dirty="0" smtClean="0">
                <a:latin typeface="Arial" panose="020B0604020202020204" pitchFamily="34" charset="0"/>
                <a:cs typeface="Arial" panose="020B0604020202020204" pitchFamily="34" charset="0"/>
              </a:rPr>
              <a:t>December 1, 2015</a:t>
            </a:r>
            <a:endParaRPr lang="en-US" sz="1600" b="1"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b="1" dirty="0"/>
              <a:t>Degree Plans and Pathways and Academic </a:t>
            </a:r>
            <a:r>
              <a:rPr lang="en-US" b="1" dirty="0" smtClean="0"/>
              <a:t>Advising (cont’d)</a:t>
            </a:r>
            <a:endParaRPr lang="en-US" dirty="0"/>
          </a:p>
        </p:txBody>
      </p:sp>
      <p:sp>
        <p:nvSpPr>
          <p:cNvPr id="3" name="Content Placeholder 2"/>
          <p:cNvSpPr>
            <a:spLocks noGrp="1"/>
          </p:cNvSpPr>
          <p:nvPr>
            <p:ph idx="1"/>
          </p:nvPr>
        </p:nvSpPr>
        <p:spPr/>
        <p:txBody>
          <a:bodyPr>
            <a:normAutofit fontScale="40000" lnSpcReduction="20000"/>
          </a:bodyPr>
          <a:lstStyle/>
          <a:p>
            <a:pPr marL="0" indent="0">
              <a:buNone/>
            </a:pPr>
            <a:r>
              <a:rPr lang="en-US" sz="6300" b="1" dirty="0"/>
              <a:t>Degree </a:t>
            </a:r>
            <a:r>
              <a:rPr lang="en-US" sz="6300" b="1" dirty="0" smtClean="0"/>
              <a:t>Pathways</a:t>
            </a:r>
          </a:p>
          <a:p>
            <a:pPr marL="0" indent="0">
              <a:buNone/>
            </a:pPr>
            <a:endParaRPr lang="en-US" sz="1500" b="1" dirty="0" smtClean="0"/>
          </a:p>
          <a:p>
            <a:pPr marL="0" indent="0">
              <a:buNone/>
            </a:pPr>
            <a:r>
              <a:rPr lang="en-US" sz="5300" b="1" dirty="0" smtClean="0"/>
              <a:t>Requirements</a:t>
            </a:r>
            <a:r>
              <a:rPr lang="en-US" sz="5300" b="1" dirty="0"/>
              <a:t>:</a:t>
            </a:r>
          </a:p>
          <a:p>
            <a:pPr lvl="1" algn="just">
              <a:buFont typeface="Arial" panose="020B0604020202020204" pitchFamily="34" charset="0"/>
              <a:buChar char="•"/>
            </a:pPr>
            <a:r>
              <a:rPr lang="en-US" sz="4000" dirty="0" smtClean="0"/>
              <a:t>development </a:t>
            </a:r>
            <a:r>
              <a:rPr lang="en-US" sz="4000" dirty="0"/>
              <a:t>of a pathway system with graduation progress benchmarks by </a:t>
            </a:r>
            <a:r>
              <a:rPr lang="en-US" sz="4000" dirty="0" smtClean="0"/>
              <a:t>institution;</a:t>
            </a:r>
          </a:p>
          <a:p>
            <a:pPr lvl="1" algn="just">
              <a:buFont typeface="Arial" panose="020B0604020202020204" pitchFamily="34" charset="0"/>
              <a:buChar char="•"/>
            </a:pPr>
            <a:endParaRPr lang="en-US" sz="2000" dirty="0"/>
          </a:p>
          <a:p>
            <a:pPr lvl="1" algn="just">
              <a:buFont typeface="Arial" panose="020B0604020202020204" pitchFamily="34" charset="0"/>
              <a:buChar char="•"/>
            </a:pPr>
            <a:r>
              <a:rPr lang="en-US" sz="4000" dirty="0" smtClean="0"/>
              <a:t>benchmarks </a:t>
            </a:r>
            <a:r>
              <a:rPr lang="en-US" sz="4000" dirty="0"/>
              <a:t>specify the credit and course criteria that indicate satisfactory progress to a </a:t>
            </a:r>
            <a:r>
              <a:rPr lang="en-US" sz="4000" dirty="0" smtClean="0"/>
              <a:t>degree;</a:t>
            </a:r>
          </a:p>
          <a:p>
            <a:pPr lvl="1" algn="just">
              <a:buFont typeface="Arial" panose="020B0604020202020204" pitchFamily="34" charset="0"/>
              <a:buChar char="•"/>
            </a:pPr>
            <a:endParaRPr lang="en-US" sz="2000" dirty="0"/>
          </a:p>
          <a:p>
            <a:pPr lvl="1" algn="just">
              <a:buFont typeface="Arial" panose="020B0604020202020204" pitchFamily="34" charset="0"/>
              <a:buChar char="•"/>
            </a:pPr>
            <a:r>
              <a:rPr lang="en-US" sz="4000" dirty="0" smtClean="0"/>
              <a:t>first-time </a:t>
            </a:r>
            <a:r>
              <a:rPr lang="en-US" sz="4000" dirty="0"/>
              <a:t>degree-seeking students required to take credit-bearing mathematics and English general education courses within the first 24 credit hours of </a:t>
            </a:r>
            <a:r>
              <a:rPr lang="en-US" sz="4000" dirty="0" smtClean="0"/>
              <a:t>study; and</a:t>
            </a:r>
          </a:p>
          <a:p>
            <a:pPr lvl="1" algn="just">
              <a:buFont typeface="Arial" panose="020B0604020202020204" pitchFamily="34" charset="0"/>
              <a:buChar char="•"/>
            </a:pPr>
            <a:endParaRPr lang="en-US" sz="2000" dirty="0"/>
          </a:p>
          <a:p>
            <a:pPr lvl="1" algn="just">
              <a:buFont typeface="Arial" panose="020B0604020202020204" pitchFamily="34" charset="0"/>
              <a:buChar char="•"/>
            </a:pPr>
            <a:r>
              <a:rPr lang="en-US" sz="4000" dirty="0" smtClean="0"/>
              <a:t>students </a:t>
            </a:r>
            <a:r>
              <a:rPr lang="en-US" sz="4000" dirty="0"/>
              <a:t>in danger of falling behind required to consult with an academic </a:t>
            </a:r>
            <a:r>
              <a:rPr lang="en-US" sz="4000" dirty="0" smtClean="0"/>
              <a:t>adviser.</a:t>
            </a:r>
          </a:p>
          <a:p>
            <a:pPr lvl="1">
              <a:buFont typeface="Arial" panose="020B0604020202020204" pitchFamily="34" charset="0"/>
              <a:buChar char="•"/>
            </a:pPr>
            <a:endParaRPr lang="en-US" sz="1700" dirty="0" smtClean="0"/>
          </a:p>
          <a:p>
            <a:pPr marL="0" lvl="0" indent="0">
              <a:buNone/>
            </a:pPr>
            <a:r>
              <a:rPr lang="en-US" sz="5300" b="1" dirty="0" smtClean="0">
                <a:solidFill>
                  <a:prstClr val="black"/>
                </a:solidFill>
              </a:rPr>
              <a:t>Implementation:</a:t>
            </a:r>
          </a:p>
          <a:p>
            <a:pPr marL="457200" lvl="1" indent="0" algn="just">
              <a:buNone/>
            </a:pPr>
            <a:r>
              <a:rPr lang="en-US" sz="4000" dirty="0" smtClean="0"/>
              <a:t>All </a:t>
            </a:r>
            <a:r>
              <a:rPr lang="en-US" sz="4000" dirty="0"/>
              <a:t>institutions have developed degree pathways and a majority have implemented online systems for students, along with electronic degree audit systems that track and monitor student progress. Institutions providing training for faculty and staff advisors and use of tools.</a:t>
            </a:r>
            <a:endParaRPr lang="en-US" sz="4000" dirty="0">
              <a:solidFill>
                <a:prstClr val="black"/>
              </a:solidFill>
            </a:endParaRPr>
          </a:p>
          <a:p>
            <a:pPr algn="just"/>
            <a:endParaRPr lang="en-US" sz="3800" dirty="0"/>
          </a:p>
        </p:txBody>
      </p:sp>
      <p:sp>
        <p:nvSpPr>
          <p:cNvPr id="4" name="Slide Number Placeholder 3"/>
          <p:cNvSpPr>
            <a:spLocks noGrp="1"/>
          </p:cNvSpPr>
          <p:nvPr>
            <p:ph type="sldNum" sz="quarter" idx="12"/>
          </p:nvPr>
        </p:nvSpPr>
        <p:spPr/>
        <p:txBody>
          <a:bodyPr/>
          <a:lstStyle/>
          <a:p>
            <a:fld id="{51A88759-4E6B-47DC-9AA9-827B05921F57}" type="slidenum">
              <a:rPr lang="en-US" smtClean="0"/>
              <a:pPr/>
              <a:t>9</a:t>
            </a:fld>
            <a:endParaRPr lang="en-US"/>
          </a:p>
        </p:txBody>
      </p:sp>
    </p:spTree>
    <p:extLst>
      <p:ext uri="{BB962C8B-B14F-4D97-AF65-F5344CB8AC3E}">
        <p14:creationId xmlns:p14="http://schemas.microsoft.com/office/powerpoint/2010/main" val="2474518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Statewide Transfer Agreements</a:t>
            </a:r>
            <a:endParaRPr lang="en-US" b="1" dirty="0"/>
          </a:p>
        </p:txBody>
      </p:sp>
      <p:sp>
        <p:nvSpPr>
          <p:cNvPr id="3" name="Content Placeholder 2"/>
          <p:cNvSpPr>
            <a:spLocks noGrp="1"/>
          </p:cNvSpPr>
          <p:nvPr>
            <p:ph idx="1"/>
          </p:nvPr>
        </p:nvSpPr>
        <p:spPr/>
        <p:txBody>
          <a:bodyPr>
            <a:normAutofit fontScale="70000" lnSpcReduction="20000"/>
          </a:bodyPr>
          <a:lstStyle/>
          <a:p>
            <a:pPr marL="0" lvl="0" indent="0" algn="just">
              <a:buNone/>
            </a:pPr>
            <a:r>
              <a:rPr lang="en-US" sz="3600" dirty="0" smtClean="0">
                <a:solidFill>
                  <a:prstClr val="black"/>
                </a:solidFill>
              </a:rPr>
              <a:t>The Act set a State </a:t>
            </a:r>
            <a:r>
              <a:rPr lang="en-US" sz="3600" dirty="0">
                <a:solidFill>
                  <a:prstClr val="black"/>
                </a:solidFill>
              </a:rPr>
              <a:t>goal that community college students </a:t>
            </a:r>
            <a:r>
              <a:rPr lang="en-US" sz="3600" dirty="0" smtClean="0">
                <a:solidFill>
                  <a:prstClr val="black"/>
                </a:solidFill>
              </a:rPr>
              <a:t>earn an </a:t>
            </a:r>
            <a:r>
              <a:rPr lang="en-US" sz="3600" dirty="0">
                <a:solidFill>
                  <a:prstClr val="black"/>
                </a:solidFill>
              </a:rPr>
              <a:t>associate’s degree before transferring to </a:t>
            </a:r>
            <a:r>
              <a:rPr lang="en-US" sz="3600" dirty="0" smtClean="0">
                <a:solidFill>
                  <a:prstClr val="black"/>
                </a:solidFill>
              </a:rPr>
              <a:t>a four-year institution:</a:t>
            </a:r>
          </a:p>
          <a:p>
            <a:pPr lvl="0" algn="just"/>
            <a:endParaRPr lang="en-US" sz="2000" dirty="0" smtClean="0">
              <a:solidFill>
                <a:prstClr val="black"/>
              </a:solidFill>
            </a:endParaRPr>
          </a:p>
          <a:p>
            <a:pPr lvl="0" algn="just"/>
            <a:r>
              <a:rPr lang="en-US" sz="3600" dirty="0">
                <a:solidFill>
                  <a:prstClr val="black"/>
                </a:solidFill>
              </a:rPr>
              <a:t>T</a:t>
            </a:r>
            <a:r>
              <a:rPr lang="en-US" sz="3600" dirty="0" smtClean="0">
                <a:solidFill>
                  <a:prstClr val="black"/>
                </a:solidFill>
              </a:rPr>
              <a:t>he Act requires </a:t>
            </a:r>
            <a:r>
              <a:rPr lang="en-US" sz="3600" dirty="0" err="1" smtClean="0">
                <a:solidFill>
                  <a:prstClr val="black"/>
                </a:solidFill>
              </a:rPr>
              <a:t>MHEC</a:t>
            </a:r>
            <a:r>
              <a:rPr lang="en-US" sz="3600" dirty="0" smtClean="0">
                <a:solidFill>
                  <a:prstClr val="black"/>
                </a:solidFill>
              </a:rPr>
              <a:t> to develop and implement a statewide transfer agreement by </a:t>
            </a:r>
            <a:r>
              <a:rPr lang="en-US" sz="3600" b="1" dirty="0" smtClean="0">
                <a:solidFill>
                  <a:prstClr val="black"/>
                </a:solidFill>
              </a:rPr>
              <a:t>July 1, 2016</a:t>
            </a:r>
            <a:r>
              <a:rPr lang="en-US" sz="3600" dirty="0" smtClean="0">
                <a:solidFill>
                  <a:prstClr val="black"/>
                </a:solidFill>
              </a:rPr>
              <a:t>.</a:t>
            </a:r>
          </a:p>
          <a:p>
            <a:pPr lvl="0" algn="just"/>
            <a:endParaRPr lang="en-US" sz="2000" dirty="0" smtClean="0">
              <a:solidFill>
                <a:prstClr val="black"/>
              </a:solidFill>
            </a:endParaRPr>
          </a:p>
          <a:p>
            <a:pPr lvl="0" algn="just"/>
            <a:r>
              <a:rPr lang="en-US" sz="3600" dirty="0" smtClean="0">
                <a:solidFill>
                  <a:prstClr val="black"/>
                </a:solidFill>
              </a:rPr>
              <a:t>The statewide transfer agreement must allow for </a:t>
            </a:r>
            <a:r>
              <a:rPr lang="en-US" sz="3600" b="1" dirty="0" smtClean="0">
                <a:solidFill>
                  <a:prstClr val="black"/>
                </a:solidFill>
              </a:rPr>
              <a:t>at</a:t>
            </a:r>
            <a:r>
              <a:rPr lang="en-US" sz="3600" dirty="0" smtClean="0">
                <a:solidFill>
                  <a:prstClr val="black"/>
                </a:solidFill>
              </a:rPr>
              <a:t> </a:t>
            </a:r>
            <a:r>
              <a:rPr lang="en-US" sz="3600" b="1" dirty="0" smtClean="0">
                <a:solidFill>
                  <a:prstClr val="black"/>
                </a:solidFill>
              </a:rPr>
              <a:t>least 60 credits </a:t>
            </a:r>
            <a:r>
              <a:rPr lang="en-US" sz="3600" dirty="0" smtClean="0">
                <a:solidFill>
                  <a:prstClr val="black"/>
                </a:solidFill>
              </a:rPr>
              <a:t>of general education, elective, and major courses that a student earns at a community college in the State to be transferrable to any public four-year institution in the State toward a bachelor’s degree.</a:t>
            </a:r>
            <a:endParaRPr lang="en-US" sz="3600" dirty="0">
              <a:solidFill>
                <a:prstClr val="black"/>
              </a:solidFill>
            </a:endParaRPr>
          </a:p>
          <a:p>
            <a:endParaRPr lang="en-US" dirty="0"/>
          </a:p>
        </p:txBody>
      </p:sp>
      <p:sp>
        <p:nvSpPr>
          <p:cNvPr id="4" name="Slide Number Placeholder 3"/>
          <p:cNvSpPr>
            <a:spLocks noGrp="1"/>
          </p:cNvSpPr>
          <p:nvPr>
            <p:ph type="sldNum" sz="quarter" idx="12"/>
          </p:nvPr>
        </p:nvSpPr>
        <p:spPr/>
        <p:txBody>
          <a:bodyPr/>
          <a:lstStyle/>
          <a:p>
            <a:fld id="{51A88759-4E6B-47DC-9AA9-827B05921F57}" type="slidenum">
              <a:rPr lang="en-US" smtClean="0"/>
              <a:pPr/>
              <a:t>10</a:t>
            </a:fld>
            <a:endParaRPr lang="en-US"/>
          </a:p>
        </p:txBody>
      </p:sp>
    </p:spTree>
    <p:extLst>
      <p:ext uri="{BB962C8B-B14F-4D97-AF65-F5344CB8AC3E}">
        <p14:creationId xmlns:p14="http://schemas.microsoft.com/office/powerpoint/2010/main" val="25467940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Articulation of Credits</a:t>
            </a:r>
            <a:endParaRPr lang="en-US" b="1" dirty="0"/>
          </a:p>
        </p:txBody>
      </p:sp>
      <p:sp>
        <p:nvSpPr>
          <p:cNvPr id="3" name="Content Placeholder 2"/>
          <p:cNvSpPr>
            <a:spLocks noGrp="1"/>
          </p:cNvSpPr>
          <p:nvPr>
            <p:ph idx="1"/>
          </p:nvPr>
        </p:nvSpPr>
        <p:spPr>
          <a:xfrm>
            <a:off x="457200" y="1423422"/>
            <a:ext cx="8229600" cy="4931801"/>
          </a:xfrm>
        </p:spPr>
        <p:txBody>
          <a:bodyPr>
            <a:noAutofit/>
          </a:bodyPr>
          <a:lstStyle/>
          <a:p>
            <a:pPr algn="just">
              <a:spcBef>
                <a:spcPts val="0"/>
              </a:spcBef>
            </a:pPr>
            <a:r>
              <a:rPr lang="en-US" sz="1750" dirty="0" smtClean="0"/>
              <a:t>Maryland’s online articulation data system (ARTSYS), which currently communicates the transferability of courses among the segments of higher education, is owned and operated by the University System of Maryland (USM).</a:t>
            </a:r>
          </a:p>
          <a:p>
            <a:pPr marL="0" indent="0" algn="just">
              <a:spcBef>
                <a:spcPts val="0"/>
              </a:spcBef>
              <a:buNone/>
            </a:pPr>
            <a:endParaRPr lang="en-US" sz="800" dirty="0" smtClean="0"/>
          </a:p>
          <a:p>
            <a:pPr algn="just">
              <a:spcBef>
                <a:spcPts val="0"/>
              </a:spcBef>
            </a:pPr>
            <a:r>
              <a:rPr lang="en-US" sz="1750" dirty="0" smtClean="0"/>
              <a:t>Under the Act, the Segmental Advisory Council (SAC) of MHEC must review ARTSYS and report regarding potential improvements, the feasibility of other articulation data systems, and if recommending the adoption of an alternative system, the cost and schedule of implementation of an alternative system.</a:t>
            </a:r>
          </a:p>
          <a:p>
            <a:pPr marL="0" indent="0" algn="just">
              <a:spcBef>
                <a:spcPts val="0"/>
              </a:spcBef>
              <a:buNone/>
            </a:pPr>
            <a:endParaRPr lang="en-US" sz="800" dirty="0" smtClean="0"/>
          </a:p>
          <a:p>
            <a:pPr marL="0" indent="0" algn="just">
              <a:spcBef>
                <a:spcPts val="0"/>
              </a:spcBef>
              <a:buNone/>
            </a:pPr>
            <a:endParaRPr lang="en-US" sz="800" dirty="0" smtClean="0"/>
          </a:p>
          <a:p>
            <a:pPr algn="just">
              <a:spcBef>
                <a:spcPts val="0"/>
              </a:spcBef>
            </a:pPr>
            <a:r>
              <a:rPr lang="en-US" sz="1750" dirty="0" smtClean="0"/>
              <a:t>In October, 2014, a report coordinated by MHEC (under the auspices of the Student Transfer Advisory Committee) and USM recommended that Maryland continue to use ARTSYS rather than an alternative system and that ARTSYS be expanded and enhanced.  </a:t>
            </a:r>
          </a:p>
          <a:p>
            <a:pPr marL="0" indent="0" algn="just">
              <a:spcBef>
                <a:spcPts val="0"/>
              </a:spcBef>
              <a:buNone/>
            </a:pPr>
            <a:endParaRPr lang="en-US" sz="800" dirty="0" smtClean="0"/>
          </a:p>
          <a:p>
            <a:pPr marL="0" indent="0" algn="just">
              <a:spcBef>
                <a:spcPts val="0"/>
              </a:spcBef>
              <a:buNone/>
            </a:pPr>
            <a:endParaRPr lang="en-US" sz="800" dirty="0" smtClean="0"/>
          </a:p>
          <a:p>
            <a:pPr algn="just">
              <a:spcBef>
                <a:spcPts val="0"/>
              </a:spcBef>
            </a:pPr>
            <a:r>
              <a:rPr lang="en-US" sz="1750" dirty="0" smtClean="0"/>
              <a:t>This same workgroup is currently examining: an analysis of gaps and deficiencies in the articulation of academic course equivalencies; and an expansion of policies and practices to maximize degree credit transferability in a cost- and time-efficient manner.</a:t>
            </a:r>
            <a:endParaRPr lang="en-US" sz="1750" dirty="0"/>
          </a:p>
        </p:txBody>
      </p:sp>
      <p:sp>
        <p:nvSpPr>
          <p:cNvPr id="4" name="Slide Number Placeholder 3"/>
          <p:cNvSpPr>
            <a:spLocks noGrp="1"/>
          </p:cNvSpPr>
          <p:nvPr>
            <p:ph type="sldNum" sz="quarter" idx="12"/>
          </p:nvPr>
        </p:nvSpPr>
        <p:spPr/>
        <p:txBody>
          <a:bodyPr/>
          <a:lstStyle/>
          <a:p>
            <a:fld id="{51A88759-4E6B-47DC-9AA9-827B05921F57}" type="slidenum">
              <a:rPr lang="en-US" smtClean="0"/>
              <a:pPr/>
              <a:t>11</a:t>
            </a:fld>
            <a:endParaRPr lang="en-US" dirty="0"/>
          </a:p>
        </p:txBody>
      </p:sp>
    </p:spTree>
    <p:extLst>
      <p:ext uri="{BB962C8B-B14F-4D97-AF65-F5344CB8AC3E}">
        <p14:creationId xmlns:p14="http://schemas.microsoft.com/office/powerpoint/2010/main" val="29434914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b="1" dirty="0" smtClean="0"/>
              <a:t>Community College Transfer Students</a:t>
            </a:r>
            <a:br>
              <a:rPr lang="en-US" b="1" dirty="0" smtClean="0"/>
            </a:br>
            <a:r>
              <a:rPr lang="en-US" dirty="0" smtClean="0"/>
              <a:t>2012-2013 Data</a:t>
            </a:r>
            <a:endParaRPr lang="en-US" dirty="0"/>
          </a:p>
        </p:txBody>
      </p:sp>
      <p:sp>
        <p:nvSpPr>
          <p:cNvPr id="3" name="Content Placeholder 2"/>
          <p:cNvSpPr>
            <a:spLocks noGrp="1"/>
          </p:cNvSpPr>
          <p:nvPr>
            <p:ph idx="1"/>
          </p:nvPr>
        </p:nvSpPr>
        <p:spPr>
          <a:xfrm>
            <a:off x="381000" y="2438400"/>
            <a:ext cx="8229600" cy="2667000"/>
          </a:xfrm>
        </p:spPr>
        <p:txBody>
          <a:bodyPr>
            <a:normAutofit/>
          </a:bodyPr>
          <a:lstStyle/>
          <a:p>
            <a:pPr algn="just"/>
            <a:r>
              <a:rPr lang="en-US" sz="2500" dirty="0"/>
              <a:t>A</a:t>
            </a:r>
            <a:r>
              <a:rPr lang="en-US" sz="2500" dirty="0" smtClean="0"/>
              <a:t>mong 145,085 students enrolled in community colleges in 2012, 12,205 (8%) transferred the following year.</a:t>
            </a:r>
          </a:p>
          <a:p>
            <a:pPr marL="0" indent="0" algn="just">
              <a:buNone/>
            </a:pPr>
            <a:endParaRPr lang="en-US" sz="2000" dirty="0" smtClean="0"/>
          </a:p>
          <a:p>
            <a:pPr algn="just"/>
            <a:r>
              <a:rPr lang="en-US" sz="2500" dirty="0"/>
              <a:t>O</a:t>
            </a:r>
            <a:r>
              <a:rPr lang="en-US" sz="2500" dirty="0" smtClean="0"/>
              <a:t>f these transfer students, 9,875 (81%) transferred to a public four-year institution in Maryland.</a:t>
            </a:r>
          </a:p>
          <a:p>
            <a:pPr marL="0" indent="0" algn="just">
              <a:buNone/>
            </a:pPr>
            <a:endParaRPr lang="en-US" sz="2500" dirty="0" smtClean="0"/>
          </a:p>
        </p:txBody>
      </p:sp>
      <p:sp>
        <p:nvSpPr>
          <p:cNvPr id="4" name="Slide Number Placeholder 3"/>
          <p:cNvSpPr>
            <a:spLocks noGrp="1"/>
          </p:cNvSpPr>
          <p:nvPr>
            <p:ph type="sldNum" sz="quarter" idx="12"/>
          </p:nvPr>
        </p:nvSpPr>
        <p:spPr/>
        <p:txBody>
          <a:bodyPr/>
          <a:lstStyle/>
          <a:p>
            <a:fld id="{51A88759-4E6B-47DC-9AA9-827B05921F57}" type="slidenum">
              <a:rPr lang="en-US" smtClean="0"/>
              <a:pPr/>
              <a:t>12</a:t>
            </a:fld>
            <a:endParaRPr lang="en-US"/>
          </a:p>
        </p:txBody>
      </p:sp>
    </p:spTree>
    <p:extLst>
      <p:ext uri="{BB962C8B-B14F-4D97-AF65-F5344CB8AC3E}">
        <p14:creationId xmlns:p14="http://schemas.microsoft.com/office/powerpoint/2010/main" val="1072761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b="1" dirty="0" smtClean="0"/>
              <a:t>Transfers from Community Colleges to Public </a:t>
            </a:r>
            <a:r>
              <a:rPr lang="en-US" b="1" dirty="0"/>
              <a:t>F</a:t>
            </a:r>
            <a:r>
              <a:rPr lang="en-US" b="1" dirty="0" smtClean="0"/>
              <a:t>our-year </a:t>
            </a:r>
            <a:r>
              <a:rPr lang="en-US" b="1" dirty="0"/>
              <a:t>I</a:t>
            </a:r>
            <a:r>
              <a:rPr lang="en-US" b="1" dirty="0" smtClean="0"/>
              <a:t>nstitutions</a:t>
            </a:r>
            <a:endParaRPr lang="en-US" b="1" dirty="0"/>
          </a:p>
        </p:txBody>
      </p:sp>
      <p:sp>
        <p:nvSpPr>
          <p:cNvPr id="3" name="TextBox 2"/>
          <p:cNvSpPr txBox="1"/>
          <p:nvPr/>
        </p:nvSpPr>
        <p:spPr>
          <a:xfrm>
            <a:off x="1828800" y="1447800"/>
            <a:ext cx="5105400" cy="461665"/>
          </a:xfrm>
          <a:prstGeom prst="rect">
            <a:avLst/>
          </a:prstGeom>
          <a:noFill/>
        </p:spPr>
        <p:txBody>
          <a:bodyPr wrap="square" rtlCol="0">
            <a:spAutoFit/>
          </a:bodyPr>
          <a:lstStyle/>
          <a:p>
            <a:pPr algn="ctr"/>
            <a:r>
              <a:rPr lang="en-US" sz="2400" dirty="0" smtClean="0">
                <a:latin typeface="Arial" panose="020B0604020202020204" pitchFamily="34" charset="0"/>
                <a:cs typeface="Arial" panose="020B0604020202020204" pitchFamily="34" charset="0"/>
              </a:rPr>
              <a:t>2009 Compared To 2013</a:t>
            </a:r>
            <a:endParaRPr lang="en-US" sz="2400" dirty="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12"/>
          </p:nvPr>
        </p:nvSpPr>
        <p:spPr/>
        <p:txBody>
          <a:bodyPr/>
          <a:lstStyle/>
          <a:p>
            <a:fld id="{51A88759-4E6B-47DC-9AA9-827B05921F57}" type="slidenum">
              <a:rPr lang="en-US" smtClean="0"/>
              <a:pPr/>
              <a:t>13</a:t>
            </a:fld>
            <a:endParaRPr lang="en-US"/>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4034677398"/>
              </p:ext>
            </p:extLst>
          </p:nvPr>
        </p:nvGraphicFramePr>
        <p:xfrm>
          <a:off x="457200" y="2253279"/>
          <a:ext cx="8229600" cy="45259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803829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000" b="1" dirty="0" smtClean="0"/>
              <a:t>Transfers Received by Public Four-year Institutions from Community Colleges</a:t>
            </a:r>
            <a:endParaRPr lang="en-US" sz="30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90381254"/>
              </p:ext>
            </p:extLst>
          </p:nvPr>
        </p:nvGraphicFramePr>
        <p:xfrm>
          <a:off x="628650" y="2226469"/>
          <a:ext cx="7886700" cy="3263504"/>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2133600" y="1524000"/>
            <a:ext cx="4876800" cy="461665"/>
          </a:xfrm>
          <a:prstGeom prst="rect">
            <a:avLst/>
          </a:prstGeom>
          <a:noFill/>
        </p:spPr>
        <p:txBody>
          <a:bodyPr wrap="square" rtlCol="0">
            <a:spAutoFit/>
          </a:bodyPr>
          <a:lstStyle/>
          <a:p>
            <a:pPr algn="ctr"/>
            <a:r>
              <a:rPr lang="en-US" sz="2400" dirty="0" smtClean="0">
                <a:latin typeface="Arial" panose="020B0604020202020204" pitchFamily="34" charset="0"/>
                <a:cs typeface="Arial" panose="020B0604020202020204" pitchFamily="34" charset="0"/>
              </a:rPr>
              <a:t>2009 Compared </a:t>
            </a:r>
            <a:r>
              <a:rPr lang="en-US" sz="2400" dirty="0">
                <a:latin typeface="Arial" panose="020B0604020202020204" pitchFamily="34" charset="0"/>
                <a:cs typeface="Arial" panose="020B0604020202020204" pitchFamily="34" charset="0"/>
              </a:rPr>
              <a:t>T</a:t>
            </a:r>
            <a:r>
              <a:rPr lang="en-US" sz="2400" dirty="0" smtClean="0">
                <a:latin typeface="Arial" panose="020B0604020202020204" pitchFamily="34" charset="0"/>
                <a:cs typeface="Arial" panose="020B0604020202020204" pitchFamily="34" charset="0"/>
              </a:rPr>
              <a:t>o 2013</a:t>
            </a:r>
            <a:endParaRPr lang="en-US" sz="2400" dirty="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12"/>
          </p:nvPr>
        </p:nvSpPr>
        <p:spPr/>
        <p:txBody>
          <a:bodyPr/>
          <a:lstStyle/>
          <a:p>
            <a:fld id="{51A88759-4E6B-47DC-9AA9-827B05921F57}" type="slidenum">
              <a:rPr lang="en-US" smtClean="0"/>
              <a:pPr/>
              <a:t>14</a:t>
            </a:fld>
            <a:endParaRPr lang="en-US"/>
          </a:p>
        </p:txBody>
      </p:sp>
      <p:sp>
        <p:nvSpPr>
          <p:cNvPr id="6" name="Rectangle 5"/>
          <p:cNvSpPr/>
          <p:nvPr/>
        </p:nvSpPr>
        <p:spPr>
          <a:xfrm>
            <a:off x="628650" y="6003679"/>
            <a:ext cx="2743200" cy="523220"/>
          </a:xfrm>
          <a:prstGeom prst="rect">
            <a:avLst/>
          </a:prstGeom>
        </p:spPr>
        <p:txBody>
          <a:bodyPr wrap="square">
            <a:spAutoFit/>
          </a:bodyPr>
          <a:lstStyle/>
          <a:p>
            <a:pPr fontAlgn="b"/>
            <a:r>
              <a:rPr lang="en-US" sz="1000" dirty="0"/>
              <a:t>Source:  Maryland Higher Education </a:t>
            </a:r>
            <a:r>
              <a:rPr lang="en-US" sz="1000" dirty="0" smtClean="0"/>
              <a:t>Commission</a:t>
            </a:r>
            <a:endParaRPr lang="en-US" sz="1000" dirty="0"/>
          </a:p>
          <a:p>
            <a:endParaRPr lang="en-US" dirty="0"/>
          </a:p>
        </p:txBody>
      </p:sp>
    </p:spTree>
    <p:extLst>
      <p:ext uri="{BB962C8B-B14F-4D97-AF65-F5344CB8AC3E}">
        <p14:creationId xmlns:p14="http://schemas.microsoft.com/office/powerpoint/2010/main" val="37761134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Reverse Transfer Agreements</a:t>
            </a:r>
            <a:endParaRPr lang="en-US" b="1" dirty="0"/>
          </a:p>
        </p:txBody>
      </p:sp>
      <p:sp>
        <p:nvSpPr>
          <p:cNvPr id="3" name="Content Placeholder 2"/>
          <p:cNvSpPr>
            <a:spLocks noGrp="1"/>
          </p:cNvSpPr>
          <p:nvPr>
            <p:ph idx="1"/>
          </p:nvPr>
        </p:nvSpPr>
        <p:spPr/>
        <p:txBody>
          <a:bodyPr>
            <a:normAutofit fontScale="70000" lnSpcReduction="20000"/>
          </a:bodyPr>
          <a:lstStyle/>
          <a:p>
            <a:pPr algn="just"/>
            <a:r>
              <a:rPr lang="en-US" dirty="0"/>
              <a:t>Reverse transfer is available to a student in good academic standing who completes at least 15 credits at a community college, then transfers to a Maryland four-year institution prior to </a:t>
            </a:r>
            <a:r>
              <a:rPr lang="en-US" dirty="0" smtClean="0"/>
              <a:t>attaining a </a:t>
            </a:r>
            <a:r>
              <a:rPr lang="en-US" dirty="0"/>
              <a:t>degree</a:t>
            </a:r>
            <a:r>
              <a:rPr lang="en-US" dirty="0" smtClean="0"/>
              <a:t>.</a:t>
            </a:r>
          </a:p>
          <a:p>
            <a:pPr marL="0" indent="0" algn="just">
              <a:buNone/>
            </a:pPr>
            <a:r>
              <a:rPr lang="en-US" dirty="0" smtClean="0"/>
              <a:t>  </a:t>
            </a:r>
          </a:p>
          <a:p>
            <a:pPr algn="just"/>
            <a:r>
              <a:rPr lang="en-US" dirty="0" smtClean="0"/>
              <a:t>Students </a:t>
            </a:r>
            <a:r>
              <a:rPr lang="en-US" dirty="0"/>
              <a:t>may then transfer additional credits earned at the four-year institution back to the community college where the student was previously enrolled to earn the associate’s degree. </a:t>
            </a:r>
            <a:endParaRPr lang="en-US" dirty="0" smtClean="0"/>
          </a:p>
          <a:p>
            <a:pPr algn="just"/>
            <a:endParaRPr lang="en-US" dirty="0" smtClean="0"/>
          </a:p>
          <a:p>
            <a:pPr lvl="0" algn="just"/>
            <a:r>
              <a:rPr lang="en-US" dirty="0">
                <a:solidFill>
                  <a:prstClr val="black"/>
                </a:solidFill>
              </a:rPr>
              <a:t>The Act requires </a:t>
            </a:r>
            <a:r>
              <a:rPr lang="en-US" dirty="0" err="1" smtClean="0">
                <a:solidFill>
                  <a:prstClr val="black"/>
                </a:solidFill>
              </a:rPr>
              <a:t>MHEC</a:t>
            </a:r>
            <a:r>
              <a:rPr lang="en-US" dirty="0" smtClean="0">
                <a:solidFill>
                  <a:prstClr val="black"/>
                </a:solidFill>
              </a:rPr>
              <a:t> </a:t>
            </a:r>
            <a:r>
              <a:rPr lang="en-US" dirty="0">
                <a:solidFill>
                  <a:prstClr val="black"/>
                </a:solidFill>
              </a:rPr>
              <a:t>to develop and implement a statewide </a:t>
            </a:r>
            <a:r>
              <a:rPr lang="en-US" dirty="0" smtClean="0">
                <a:solidFill>
                  <a:prstClr val="black"/>
                </a:solidFill>
              </a:rPr>
              <a:t>reverse transfer agreement, </a:t>
            </a:r>
            <a:r>
              <a:rPr lang="en-US" dirty="0"/>
              <a:t>whereby </a:t>
            </a:r>
            <a:r>
              <a:rPr lang="en-US" b="1" dirty="0"/>
              <a:t>at least 30 credits</a:t>
            </a:r>
            <a:r>
              <a:rPr lang="en-US" dirty="0"/>
              <a:t> that a student earns at a public four-year institution toward a bachelor’s degree are transferrable to any community college in the </a:t>
            </a:r>
            <a:r>
              <a:rPr lang="en-US" dirty="0" smtClean="0"/>
              <a:t>State,</a:t>
            </a:r>
            <a:r>
              <a:rPr lang="en-US" dirty="0" smtClean="0">
                <a:solidFill>
                  <a:prstClr val="black"/>
                </a:solidFill>
              </a:rPr>
              <a:t> </a:t>
            </a:r>
            <a:r>
              <a:rPr lang="en-US" dirty="0">
                <a:solidFill>
                  <a:prstClr val="black"/>
                </a:solidFill>
              </a:rPr>
              <a:t>by </a:t>
            </a:r>
            <a:r>
              <a:rPr lang="en-US" b="1" dirty="0">
                <a:solidFill>
                  <a:prstClr val="black"/>
                </a:solidFill>
              </a:rPr>
              <a:t>July 1, 2016</a:t>
            </a:r>
            <a:r>
              <a:rPr lang="en-US" dirty="0" smtClean="0">
                <a:solidFill>
                  <a:prstClr val="black"/>
                </a:solidFill>
              </a:rPr>
              <a:t>.</a:t>
            </a:r>
            <a:endParaRPr lang="en-US" dirty="0">
              <a:solidFill>
                <a:prstClr val="black"/>
              </a:solidFill>
            </a:endParaRPr>
          </a:p>
        </p:txBody>
      </p:sp>
      <p:sp>
        <p:nvSpPr>
          <p:cNvPr id="4" name="Slide Number Placeholder 3"/>
          <p:cNvSpPr>
            <a:spLocks noGrp="1"/>
          </p:cNvSpPr>
          <p:nvPr>
            <p:ph type="sldNum" sz="quarter" idx="12"/>
          </p:nvPr>
        </p:nvSpPr>
        <p:spPr/>
        <p:txBody>
          <a:bodyPr/>
          <a:lstStyle/>
          <a:p>
            <a:fld id="{51A88759-4E6B-47DC-9AA9-827B05921F57}" type="slidenum">
              <a:rPr lang="en-US" smtClean="0"/>
              <a:pPr/>
              <a:t>15</a:t>
            </a:fld>
            <a:endParaRPr lang="en-US"/>
          </a:p>
        </p:txBody>
      </p:sp>
    </p:spTree>
    <p:extLst>
      <p:ext uri="{BB962C8B-B14F-4D97-AF65-F5344CB8AC3E}">
        <p14:creationId xmlns:p14="http://schemas.microsoft.com/office/powerpoint/2010/main" val="26798064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Reverse Transfer Agreements (cont’d)</a:t>
            </a:r>
            <a:endParaRPr lang="en-US" b="1" dirty="0"/>
          </a:p>
        </p:txBody>
      </p:sp>
      <p:sp>
        <p:nvSpPr>
          <p:cNvPr id="3" name="Content Placeholder 2"/>
          <p:cNvSpPr>
            <a:spLocks noGrp="1"/>
          </p:cNvSpPr>
          <p:nvPr>
            <p:ph idx="1"/>
          </p:nvPr>
        </p:nvSpPr>
        <p:spPr>
          <a:xfrm>
            <a:off x="457200" y="1600200"/>
            <a:ext cx="8229600" cy="4648200"/>
          </a:xfrm>
        </p:spPr>
        <p:txBody>
          <a:bodyPr>
            <a:normAutofit fontScale="70000" lnSpcReduction="20000"/>
          </a:bodyPr>
          <a:lstStyle/>
          <a:p>
            <a:pPr algn="just"/>
            <a:r>
              <a:rPr lang="en-US" sz="3400" dirty="0"/>
              <a:t>Maryland’s reverse transfer program began in 2012, while being piloted as the Associate Degree Award for Pre-Degree Transfer Students and focused on community colleges.  </a:t>
            </a:r>
            <a:endParaRPr lang="en-US" sz="3400" dirty="0" smtClean="0"/>
          </a:p>
          <a:p>
            <a:pPr marL="0" indent="0" algn="just">
              <a:buNone/>
            </a:pPr>
            <a:endParaRPr lang="en-US" dirty="0"/>
          </a:p>
          <a:p>
            <a:pPr algn="just"/>
            <a:r>
              <a:rPr lang="en-US" sz="3400" dirty="0"/>
              <a:t>The program was expanded in 2013 with support through the national Credit When It’s Due </a:t>
            </a:r>
            <a:r>
              <a:rPr lang="en-US" sz="3400" dirty="0" smtClean="0"/>
              <a:t>(CWID) initiative </a:t>
            </a:r>
            <a:r>
              <a:rPr lang="en-US" sz="3400" dirty="0"/>
              <a:t>to include </a:t>
            </a:r>
            <a:r>
              <a:rPr lang="en-US" sz="3400" dirty="0" smtClean="0"/>
              <a:t>four-year institutions.  </a:t>
            </a:r>
            <a:endParaRPr lang="en-US" sz="3400" dirty="0"/>
          </a:p>
          <a:p>
            <a:pPr algn="just"/>
            <a:endParaRPr lang="en-US" dirty="0" smtClean="0"/>
          </a:p>
          <a:p>
            <a:pPr algn="just"/>
            <a:r>
              <a:rPr lang="en-US" sz="3400" dirty="0" smtClean="0"/>
              <a:t>Since </a:t>
            </a:r>
            <a:r>
              <a:rPr lang="en-US" sz="3400" dirty="0"/>
              <a:t>the initial pilot in </a:t>
            </a:r>
            <a:r>
              <a:rPr lang="en-US" sz="3400" dirty="0" smtClean="0"/>
              <a:t>2012, </a:t>
            </a:r>
            <a:r>
              <a:rPr lang="en-US" sz="3400" dirty="0"/>
              <a:t>over 800 reverse transfer degrees have been awarded</a:t>
            </a:r>
            <a:r>
              <a:rPr lang="en-US" sz="3400" dirty="0" smtClean="0"/>
              <a:t>.</a:t>
            </a:r>
          </a:p>
          <a:p>
            <a:pPr marL="0" indent="0" algn="just">
              <a:buNone/>
            </a:pPr>
            <a:endParaRPr lang="en-US" sz="3400" dirty="0" smtClean="0"/>
          </a:p>
          <a:p>
            <a:pPr algn="just"/>
            <a:r>
              <a:rPr lang="en-US" sz="3400" dirty="0" smtClean="0"/>
              <a:t>Twelve Maryland institutions currently have </a:t>
            </a:r>
            <a:r>
              <a:rPr lang="en-US" sz="3400" dirty="0" err="1" smtClean="0"/>
              <a:t>CWID</a:t>
            </a:r>
            <a:r>
              <a:rPr lang="en-US" sz="3400" dirty="0" smtClean="0"/>
              <a:t> sub-grants.</a:t>
            </a:r>
            <a:endParaRPr lang="en-US" sz="3400" dirty="0"/>
          </a:p>
          <a:p>
            <a:pPr algn="just"/>
            <a:endParaRPr lang="en-US" dirty="0"/>
          </a:p>
        </p:txBody>
      </p:sp>
      <p:sp>
        <p:nvSpPr>
          <p:cNvPr id="4" name="Slide Number Placeholder 3"/>
          <p:cNvSpPr>
            <a:spLocks noGrp="1"/>
          </p:cNvSpPr>
          <p:nvPr>
            <p:ph type="sldNum" sz="quarter" idx="12"/>
          </p:nvPr>
        </p:nvSpPr>
        <p:spPr/>
        <p:txBody>
          <a:bodyPr/>
          <a:lstStyle/>
          <a:p>
            <a:fld id="{51A88759-4E6B-47DC-9AA9-827B05921F57}" type="slidenum">
              <a:rPr lang="en-US" smtClean="0"/>
              <a:pPr/>
              <a:t>16</a:t>
            </a:fld>
            <a:endParaRPr lang="en-US" dirty="0"/>
          </a:p>
        </p:txBody>
      </p:sp>
    </p:spTree>
    <p:extLst>
      <p:ext uri="{BB962C8B-B14F-4D97-AF65-F5344CB8AC3E}">
        <p14:creationId xmlns:p14="http://schemas.microsoft.com/office/powerpoint/2010/main" val="33010173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000" b="1" dirty="0" smtClean="0"/>
              <a:t>Financial Incentives for Transfer Students</a:t>
            </a:r>
            <a:endParaRPr lang="en-US" sz="3000" b="1" dirty="0"/>
          </a:p>
        </p:txBody>
      </p:sp>
      <p:sp>
        <p:nvSpPr>
          <p:cNvPr id="3" name="Content Placeholder 2"/>
          <p:cNvSpPr>
            <a:spLocks noGrp="1"/>
          </p:cNvSpPr>
          <p:nvPr>
            <p:ph idx="1"/>
          </p:nvPr>
        </p:nvSpPr>
        <p:spPr/>
        <p:txBody>
          <a:bodyPr>
            <a:normAutofit fontScale="55000" lnSpcReduction="20000"/>
          </a:bodyPr>
          <a:lstStyle/>
          <a:p>
            <a:pPr algn="just"/>
            <a:r>
              <a:rPr lang="en-US" dirty="0" smtClean="0"/>
              <a:t>The Act requires MHEC </a:t>
            </a:r>
            <a:r>
              <a:rPr lang="en-US" dirty="0"/>
              <a:t>and each public </a:t>
            </a:r>
            <a:r>
              <a:rPr lang="en-US" dirty="0" smtClean="0"/>
              <a:t>institution of higher education in the State </a:t>
            </a:r>
            <a:r>
              <a:rPr lang="en-US" dirty="0"/>
              <a:t>to create incentives for </a:t>
            </a:r>
            <a:r>
              <a:rPr lang="en-US" dirty="0" smtClean="0"/>
              <a:t>students to obtain an associate’s degree before transferring. </a:t>
            </a:r>
          </a:p>
          <a:p>
            <a:pPr algn="just"/>
            <a:endParaRPr lang="en-US" sz="1500" dirty="0" smtClean="0"/>
          </a:p>
          <a:p>
            <a:pPr algn="just"/>
            <a:r>
              <a:rPr lang="en-US" dirty="0" smtClean="0"/>
              <a:t>Chapter </a:t>
            </a:r>
            <a:r>
              <a:rPr lang="en-US" dirty="0"/>
              <a:t>339 of 2014 established the 2+2 Transfer Scholarship for those students who complete a degree before transferring to a four-year institution. </a:t>
            </a:r>
            <a:endParaRPr lang="en-US" dirty="0" smtClean="0"/>
          </a:p>
          <a:p>
            <a:pPr algn="just"/>
            <a:endParaRPr lang="en-US" sz="1500" dirty="0" smtClean="0"/>
          </a:p>
          <a:p>
            <a:pPr algn="just"/>
            <a:r>
              <a:rPr lang="en-US" dirty="0" smtClean="0"/>
              <a:t>The </a:t>
            </a:r>
            <a:r>
              <a:rPr lang="en-US" dirty="0"/>
              <a:t>scholarship provides an annual award of $2,000 for students enrolled in a STEM major or nursing program, and $1,000 for other majors. </a:t>
            </a:r>
            <a:endParaRPr lang="en-US" dirty="0" smtClean="0"/>
          </a:p>
          <a:p>
            <a:pPr algn="just"/>
            <a:endParaRPr lang="en-US" sz="1500" dirty="0" smtClean="0"/>
          </a:p>
          <a:p>
            <a:pPr algn="just"/>
            <a:r>
              <a:rPr lang="en-US" dirty="0" smtClean="0"/>
              <a:t>The amount of scholarships made available during the Fall of </a:t>
            </a:r>
            <a:r>
              <a:rPr lang="en-US" dirty="0"/>
              <a:t>2015 </a:t>
            </a:r>
            <a:r>
              <a:rPr lang="en-US" dirty="0" smtClean="0"/>
              <a:t>will be </a:t>
            </a:r>
            <a:r>
              <a:rPr lang="en-US" dirty="0"/>
              <a:t>$</a:t>
            </a:r>
            <a:r>
              <a:rPr lang="en-US" dirty="0" smtClean="0"/>
              <a:t>200,000. </a:t>
            </a:r>
          </a:p>
          <a:p>
            <a:pPr algn="just"/>
            <a:endParaRPr lang="en-US" sz="1500" dirty="0" smtClean="0"/>
          </a:p>
          <a:p>
            <a:pPr algn="just"/>
            <a:r>
              <a:rPr lang="en-US" dirty="0" smtClean="0"/>
              <a:t>Other financial incentives are decentralized at institutions of higher education:  Morgan State University (</a:t>
            </a:r>
            <a:r>
              <a:rPr lang="en-US" dirty="0" err="1" smtClean="0"/>
              <a:t>Parren</a:t>
            </a:r>
            <a:r>
              <a:rPr lang="en-US" dirty="0" smtClean="0"/>
              <a:t> J, Mitchell Honors Scholarship and Transfer Incentive Program); Coppin; Frostburg; UMUC (Completion Scholarship); UMBC (Transfer Student Alliance); and UMCP (Transfer Advantage Program).</a:t>
            </a:r>
            <a:endParaRPr lang="en-US" dirty="0"/>
          </a:p>
          <a:p>
            <a:pPr algn="just"/>
            <a:endParaRPr lang="en-US" dirty="0"/>
          </a:p>
        </p:txBody>
      </p:sp>
      <p:sp>
        <p:nvSpPr>
          <p:cNvPr id="4" name="Slide Number Placeholder 3"/>
          <p:cNvSpPr>
            <a:spLocks noGrp="1"/>
          </p:cNvSpPr>
          <p:nvPr>
            <p:ph type="sldNum" sz="quarter" idx="12"/>
          </p:nvPr>
        </p:nvSpPr>
        <p:spPr/>
        <p:txBody>
          <a:bodyPr/>
          <a:lstStyle/>
          <a:p>
            <a:fld id="{51A88759-4E6B-47DC-9AA9-827B05921F57}" type="slidenum">
              <a:rPr lang="en-US" smtClean="0"/>
              <a:pPr/>
              <a:t>17</a:t>
            </a:fld>
            <a:endParaRPr lang="en-US"/>
          </a:p>
        </p:txBody>
      </p:sp>
    </p:spTree>
    <p:extLst>
      <p:ext uri="{BB962C8B-B14F-4D97-AF65-F5344CB8AC3E}">
        <p14:creationId xmlns:p14="http://schemas.microsoft.com/office/powerpoint/2010/main" val="41202625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Near Completers</a:t>
            </a:r>
            <a:endParaRPr lang="en-US" b="1" dirty="0"/>
          </a:p>
        </p:txBody>
      </p:sp>
      <p:sp>
        <p:nvSpPr>
          <p:cNvPr id="3" name="Content Placeholder 2"/>
          <p:cNvSpPr>
            <a:spLocks noGrp="1"/>
          </p:cNvSpPr>
          <p:nvPr>
            <p:ph idx="1"/>
          </p:nvPr>
        </p:nvSpPr>
        <p:spPr/>
        <p:txBody>
          <a:bodyPr>
            <a:normAutofit fontScale="55000" lnSpcReduction="20000"/>
          </a:bodyPr>
          <a:lstStyle/>
          <a:p>
            <a:pPr algn="just"/>
            <a:r>
              <a:rPr lang="en-US" dirty="0" smtClean="0"/>
              <a:t>In collaboration with institutions of higher education, the Act required MHEC to create a statewide communication campaign to identify near completers and encourage them to reenroll to earn a degree.</a:t>
            </a:r>
          </a:p>
          <a:p>
            <a:pPr marL="0" indent="0" algn="just">
              <a:buNone/>
            </a:pPr>
            <a:endParaRPr lang="en-US" sz="1500" dirty="0" smtClean="0"/>
          </a:p>
          <a:p>
            <a:pPr algn="just"/>
            <a:r>
              <a:rPr lang="en-US" dirty="0" smtClean="0"/>
              <a:t>Further, MHEC is required to focus on </a:t>
            </a:r>
            <a:r>
              <a:rPr lang="en-US" dirty="0"/>
              <a:t>near completers who earned a minimum GPA of 2.0 on a 4.0 scale and earned at least 45 credits at a community college or at least 90 credits at a public four-year institution, before leaving the </a:t>
            </a:r>
            <a:r>
              <a:rPr lang="en-US" dirty="0" smtClean="0"/>
              <a:t>institution.</a:t>
            </a:r>
          </a:p>
          <a:p>
            <a:pPr marL="0" indent="0" algn="just">
              <a:buNone/>
            </a:pPr>
            <a:endParaRPr lang="en-US" sz="1500" dirty="0" smtClean="0"/>
          </a:p>
          <a:p>
            <a:pPr algn="just"/>
            <a:r>
              <a:rPr lang="en-US" dirty="0" smtClean="0"/>
              <a:t>The communication campaign </a:t>
            </a:r>
            <a:r>
              <a:rPr lang="en-US" dirty="0"/>
              <a:t>i</a:t>
            </a:r>
            <a:r>
              <a:rPr lang="en-US" dirty="0" smtClean="0"/>
              <a:t>s required to:</a:t>
            </a:r>
          </a:p>
          <a:p>
            <a:pPr marL="0" indent="0" algn="just">
              <a:buNone/>
            </a:pPr>
            <a:endParaRPr lang="en-US" sz="900" dirty="0" smtClean="0"/>
          </a:p>
          <a:p>
            <a:pPr lvl="1" algn="just"/>
            <a:r>
              <a:rPr lang="en-US" sz="2900" dirty="0" smtClean="0"/>
              <a:t>make use of a variety of marketing media, such as billboards, brochures, and electronic resources;</a:t>
            </a:r>
          </a:p>
          <a:p>
            <a:pPr lvl="1" algn="just"/>
            <a:r>
              <a:rPr lang="en-US" sz="2900" dirty="0" smtClean="0"/>
              <a:t>provide a centralized contact point for near completers to get information about and assistance with reenrolling; and</a:t>
            </a:r>
          </a:p>
          <a:p>
            <a:pPr lvl="1" algn="just"/>
            <a:r>
              <a:rPr lang="en-US" sz="2900" dirty="0" smtClean="0"/>
              <a:t>make contact information for each institution readily available.</a:t>
            </a:r>
          </a:p>
          <a:p>
            <a:pPr algn="just"/>
            <a:endParaRPr lang="en-US" dirty="0"/>
          </a:p>
          <a:p>
            <a:pPr algn="just"/>
            <a:r>
              <a:rPr lang="en-US" dirty="0" err="1" smtClean="0"/>
              <a:t>MHEC</a:t>
            </a:r>
            <a:r>
              <a:rPr lang="en-US" dirty="0" smtClean="0"/>
              <a:t> was also required to develop and implement a plan that would provide an incentive to near completers to reenroll and to institutions to identify and graduate near completers.</a:t>
            </a:r>
          </a:p>
        </p:txBody>
      </p:sp>
      <p:sp>
        <p:nvSpPr>
          <p:cNvPr id="4" name="Slide Number Placeholder 3"/>
          <p:cNvSpPr>
            <a:spLocks noGrp="1"/>
          </p:cNvSpPr>
          <p:nvPr>
            <p:ph type="sldNum" sz="quarter" idx="12"/>
          </p:nvPr>
        </p:nvSpPr>
        <p:spPr/>
        <p:txBody>
          <a:bodyPr/>
          <a:lstStyle/>
          <a:p>
            <a:fld id="{51A88759-4E6B-47DC-9AA9-827B05921F57}" type="slidenum">
              <a:rPr lang="en-US" smtClean="0"/>
              <a:pPr/>
              <a:t>18</a:t>
            </a:fld>
            <a:endParaRPr lang="en-US"/>
          </a:p>
        </p:txBody>
      </p:sp>
    </p:spTree>
    <p:extLst>
      <p:ext uri="{BB962C8B-B14F-4D97-AF65-F5344CB8AC3E}">
        <p14:creationId xmlns:p14="http://schemas.microsoft.com/office/powerpoint/2010/main" val="17432196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College Completion Goal</a:t>
            </a:r>
            <a:endParaRPr lang="en-US" b="1" dirty="0"/>
          </a:p>
        </p:txBody>
      </p:sp>
      <p:sp>
        <p:nvSpPr>
          <p:cNvPr id="3" name="Content Placeholder 2"/>
          <p:cNvSpPr>
            <a:spLocks noGrp="1"/>
          </p:cNvSpPr>
          <p:nvPr>
            <p:ph idx="1"/>
          </p:nvPr>
        </p:nvSpPr>
        <p:spPr>
          <a:xfrm>
            <a:off x="457200" y="1562330"/>
            <a:ext cx="8229600" cy="4525963"/>
          </a:xfrm>
        </p:spPr>
        <p:txBody>
          <a:bodyPr>
            <a:normAutofit fontScale="77500" lnSpcReduction="20000"/>
          </a:bodyPr>
          <a:lstStyle/>
          <a:p>
            <a:pPr marL="0" indent="0" algn="just">
              <a:buNone/>
            </a:pPr>
            <a:r>
              <a:rPr lang="en-US" sz="3100" dirty="0" smtClean="0"/>
              <a:t>College Completion Goal:</a:t>
            </a:r>
          </a:p>
          <a:p>
            <a:pPr marL="0" indent="0" algn="just">
              <a:buNone/>
            </a:pPr>
            <a:endParaRPr lang="en-US" sz="1500" dirty="0" smtClean="0"/>
          </a:p>
          <a:p>
            <a:pPr algn="just"/>
            <a:r>
              <a:rPr lang="en-US" sz="3100" dirty="0" smtClean="0"/>
              <a:t>At </a:t>
            </a:r>
            <a:r>
              <a:rPr lang="en-US" sz="3100" dirty="0"/>
              <a:t>least 55% of the State’s residents age </a:t>
            </a:r>
            <a:r>
              <a:rPr lang="en-US" sz="3100" dirty="0" smtClean="0"/>
              <a:t>25 </a:t>
            </a:r>
            <a:r>
              <a:rPr lang="en-US" sz="3100" dirty="0"/>
              <a:t>to 64 years old will hold at least an associate’s degree by 2025.</a:t>
            </a:r>
            <a:r>
              <a:rPr lang="en-US" dirty="0"/>
              <a:t> </a:t>
            </a:r>
            <a:endParaRPr lang="en-US" dirty="0" smtClean="0"/>
          </a:p>
          <a:p>
            <a:pPr algn="just"/>
            <a:endParaRPr lang="en-US" sz="1500" dirty="0" smtClean="0"/>
          </a:p>
          <a:p>
            <a:pPr algn="just"/>
            <a:r>
              <a:rPr lang="en-US" sz="3100" b="1" dirty="0" smtClean="0"/>
              <a:t>The College and Career Readiness and College Completion Act of 2013 (SB740) </a:t>
            </a:r>
            <a:r>
              <a:rPr lang="en-US" sz="3100" dirty="0" smtClean="0"/>
              <a:t>codified this goal.</a:t>
            </a:r>
            <a:r>
              <a:rPr lang="en-US" sz="3100" dirty="0"/>
              <a:t> </a:t>
            </a:r>
            <a:endParaRPr lang="en-US" sz="3100" dirty="0" smtClean="0"/>
          </a:p>
          <a:p>
            <a:pPr algn="just"/>
            <a:endParaRPr lang="en-US" sz="1500" dirty="0" smtClean="0"/>
          </a:p>
          <a:p>
            <a:pPr algn="just"/>
            <a:r>
              <a:rPr lang="en-US" sz="3100" dirty="0" smtClean="0"/>
              <a:t>This </a:t>
            </a:r>
            <a:r>
              <a:rPr lang="en-US" sz="3100" dirty="0"/>
              <a:t>would be a </a:t>
            </a:r>
            <a:r>
              <a:rPr lang="en-US" sz="3100" dirty="0" smtClean="0"/>
              <a:t>10.6 percentage point increase or 24% increase from </a:t>
            </a:r>
            <a:r>
              <a:rPr lang="en-US" sz="3100" dirty="0"/>
              <a:t>2009 when 44.4% of individuals between 25 to 64 years old held an associate’s degree or higher. </a:t>
            </a:r>
            <a:endParaRPr lang="en-US" sz="3100" dirty="0" smtClean="0"/>
          </a:p>
          <a:p>
            <a:pPr marL="0" indent="0" algn="just">
              <a:buNone/>
            </a:pPr>
            <a:endParaRPr lang="en-US" sz="1500" dirty="0" smtClean="0"/>
          </a:p>
          <a:p>
            <a:pPr algn="just"/>
            <a:r>
              <a:rPr lang="en-US" sz="3100" dirty="0" smtClean="0"/>
              <a:t>Institutions </a:t>
            </a:r>
            <a:r>
              <a:rPr lang="en-US" sz="3100" dirty="0"/>
              <a:t>will need to award approximately </a:t>
            </a:r>
            <a:r>
              <a:rPr lang="en-US" sz="3100" dirty="0" smtClean="0"/>
              <a:t>51,000 degrees </a:t>
            </a:r>
            <a:r>
              <a:rPr lang="en-US" sz="3100" dirty="0"/>
              <a:t>annually </a:t>
            </a:r>
            <a:r>
              <a:rPr lang="en-US" sz="3100" dirty="0" smtClean="0"/>
              <a:t>to meet the goal.</a:t>
            </a:r>
            <a:endParaRPr lang="en-US" sz="3100" dirty="0"/>
          </a:p>
        </p:txBody>
      </p:sp>
      <p:sp>
        <p:nvSpPr>
          <p:cNvPr id="4" name="Slide Number Placeholder 3"/>
          <p:cNvSpPr>
            <a:spLocks noGrp="1"/>
          </p:cNvSpPr>
          <p:nvPr>
            <p:ph type="sldNum" sz="quarter" idx="12"/>
          </p:nvPr>
        </p:nvSpPr>
        <p:spPr/>
        <p:txBody>
          <a:bodyPr/>
          <a:lstStyle/>
          <a:p>
            <a:fld id="{51A88759-4E6B-47DC-9AA9-827B05921F57}" type="slidenum">
              <a:rPr lang="en-US" smtClean="0"/>
              <a:pPr/>
              <a:t>1</a:t>
            </a:fld>
            <a:endParaRPr lang="en-US" dirty="0"/>
          </a:p>
        </p:txBody>
      </p:sp>
    </p:spTree>
    <p:extLst>
      <p:ext uri="{BB962C8B-B14F-4D97-AF65-F5344CB8AC3E}">
        <p14:creationId xmlns:p14="http://schemas.microsoft.com/office/powerpoint/2010/main" val="133640404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b="1" dirty="0" smtClean="0"/>
              <a:t>Near Completers: </a:t>
            </a:r>
            <a:br>
              <a:rPr lang="en-US" b="1" dirty="0" smtClean="0"/>
            </a:br>
            <a:r>
              <a:rPr lang="en-US" b="1" dirty="0" smtClean="0"/>
              <a:t>One Step Away Grant Program</a:t>
            </a:r>
            <a:endParaRPr lang="en-US" b="1" dirty="0"/>
          </a:p>
        </p:txBody>
      </p:sp>
      <p:sp>
        <p:nvSpPr>
          <p:cNvPr id="3" name="Content Placeholder 2"/>
          <p:cNvSpPr>
            <a:spLocks noGrp="1"/>
          </p:cNvSpPr>
          <p:nvPr>
            <p:ph idx="1"/>
          </p:nvPr>
        </p:nvSpPr>
        <p:spPr/>
        <p:txBody>
          <a:bodyPr>
            <a:normAutofit fontScale="47500" lnSpcReduction="20000"/>
          </a:bodyPr>
          <a:lstStyle/>
          <a:p>
            <a:pPr algn="just">
              <a:lnSpc>
                <a:spcPct val="120000"/>
              </a:lnSpc>
              <a:spcBef>
                <a:spcPts val="0"/>
              </a:spcBef>
            </a:pPr>
            <a:r>
              <a:rPr lang="en-US" sz="4000" dirty="0" smtClean="0"/>
              <a:t>The One </a:t>
            </a:r>
            <a:r>
              <a:rPr lang="en-US" sz="4000" dirty="0"/>
              <a:t>Step Away grant </a:t>
            </a:r>
            <a:r>
              <a:rPr lang="en-US" sz="4000" dirty="0" smtClean="0"/>
              <a:t>program, which predates the Act, authorizes MHEC, in </a:t>
            </a:r>
            <a:r>
              <a:rPr lang="en-US" sz="4000" dirty="0"/>
              <a:t>collaboration with the Motor Vehicle Administration, </a:t>
            </a:r>
            <a:r>
              <a:rPr lang="en-US" sz="4000" dirty="0" smtClean="0"/>
              <a:t>to work with institutions to help </a:t>
            </a:r>
            <a:r>
              <a:rPr lang="en-US" sz="4000" dirty="0"/>
              <a:t>identify and contact near completers. </a:t>
            </a:r>
            <a:endParaRPr lang="en-US" sz="4000" dirty="0" smtClean="0"/>
          </a:p>
          <a:p>
            <a:pPr marL="0" indent="0" algn="just">
              <a:lnSpc>
                <a:spcPct val="120000"/>
              </a:lnSpc>
              <a:spcBef>
                <a:spcPts val="0"/>
              </a:spcBef>
              <a:buNone/>
            </a:pPr>
            <a:endParaRPr lang="en-US" sz="2300" dirty="0" smtClean="0"/>
          </a:p>
          <a:p>
            <a:pPr algn="just">
              <a:lnSpc>
                <a:spcPct val="120000"/>
              </a:lnSpc>
              <a:spcBef>
                <a:spcPts val="0"/>
              </a:spcBef>
            </a:pPr>
            <a:r>
              <a:rPr lang="en-US" sz="4000" dirty="0" smtClean="0"/>
              <a:t>Through this program, MHEC provides </a:t>
            </a:r>
            <a:r>
              <a:rPr lang="en-US" sz="4000" dirty="0"/>
              <a:t>sub-grants to institutions for </a:t>
            </a:r>
            <a:r>
              <a:rPr lang="en-US" sz="4000" dirty="0" smtClean="0"/>
              <a:t>targeted initiatives to encourage near completers to reenroll and graduate.</a:t>
            </a:r>
          </a:p>
          <a:p>
            <a:pPr marL="0" indent="0" algn="just">
              <a:lnSpc>
                <a:spcPct val="120000"/>
              </a:lnSpc>
              <a:spcBef>
                <a:spcPts val="0"/>
              </a:spcBef>
              <a:buNone/>
            </a:pPr>
            <a:endParaRPr lang="en-US" sz="2300" dirty="0" smtClean="0"/>
          </a:p>
          <a:p>
            <a:pPr algn="just">
              <a:lnSpc>
                <a:spcPct val="120000"/>
              </a:lnSpc>
              <a:spcBef>
                <a:spcPts val="0"/>
              </a:spcBef>
            </a:pPr>
            <a:r>
              <a:rPr lang="en-US" sz="4000" dirty="0" smtClean="0"/>
              <a:t>The most recent round of grants was awarded in July 2014 for a 24 month period.  Institutions may be awarded up to $75,000 and must provide in-kind or matching funds in an amount equal to at least one-third of the total project cost. </a:t>
            </a:r>
          </a:p>
          <a:p>
            <a:pPr marL="0" indent="0" algn="just">
              <a:lnSpc>
                <a:spcPct val="120000"/>
              </a:lnSpc>
              <a:spcBef>
                <a:spcPts val="0"/>
              </a:spcBef>
              <a:buNone/>
            </a:pPr>
            <a:endParaRPr lang="en-US" sz="2300" dirty="0" smtClean="0"/>
          </a:p>
          <a:p>
            <a:pPr algn="just">
              <a:lnSpc>
                <a:spcPct val="120000"/>
              </a:lnSpc>
              <a:spcBef>
                <a:spcPts val="0"/>
              </a:spcBef>
            </a:pPr>
            <a:r>
              <a:rPr lang="en-US" sz="4000" dirty="0" smtClean="0"/>
              <a:t>Since </a:t>
            </a:r>
            <a:r>
              <a:rPr lang="en-US" sz="4000" dirty="0"/>
              <a:t>fiscal 2013, grantees </a:t>
            </a:r>
            <a:r>
              <a:rPr lang="en-US" sz="4000" dirty="0" smtClean="0"/>
              <a:t>(15 institutions</a:t>
            </a:r>
            <a:r>
              <a:rPr lang="en-US" sz="4000" dirty="0"/>
              <a:t>) identified 5,489 near completers, re-enrolled 452 of these individuals, and awarded 223 associate’s and bachelor’s degrees</a:t>
            </a:r>
            <a:r>
              <a:rPr lang="en-US" sz="3800" dirty="0"/>
              <a:t>.</a:t>
            </a:r>
          </a:p>
          <a:p>
            <a:endParaRPr lang="en-US" dirty="0"/>
          </a:p>
        </p:txBody>
      </p:sp>
      <p:sp>
        <p:nvSpPr>
          <p:cNvPr id="4" name="Slide Number Placeholder 3"/>
          <p:cNvSpPr>
            <a:spLocks noGrp="1"/>
          </p:cNvSpPr>
          <p:nvPr>
            <p:ph type="sldNum" sz="quarter" idx="12"/>
          </p:nvPr>
        </p:nvSpPr>
        <p:spPr/>
        <p:txBody>
          <a:bodyPr/>
          <a:lstStyle/>
          <a:p>
            <a:fld id="{51A88759-4E6B-47DC-9AA9-827B05921F57}" type="slidenum">
              <a:rPr lang="en-US" smtClean="0"/>
              <a:pPr/>
              <a:t>19</a:t>
            </a:fld>
            <a:endParaRPr lang="en-US"/>
          </a:p>
        </p:txBody>
      </p:sp>
    </p:spTree>
    <p:extLst>
      <p:ext uri="{BB962C8B-B14F-4D97-AF65-F5344CB8AC3E}">
        <p14:creationId xmlns:p14="http://schemas.microsoft.com/office/powerpoint/2010/main" val="200342142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Near Completers (cont’d)</a:t>
            </a:r>
            <a:endParaRPr lang="en-US" b="1" dirty="0"/>
          </a:p>
        </p:txBody>
      </p:sp>
      <p:sp>
        <p:nvSpPr>
          <p:cNvPr id="3" name="Content Placeholder 2"/>
          <p:cNvSpPr>
            <a:spLocks noGrp="1"/>
          </p:cNvSpPr>
          <p:nvPr>
            <p:ph idx="1"/>
          </p:nvPr>
        </p:nvSpPr>
        <p:spPr/>
        <p:txBody>
          <a:bodyPr>
            <a:normAutofit/>
          </a:bodyPr>
          <a:lstStyle/>
          <a:p>
            <a:pPr marL="0" indent="0" algn="just">
              <a:buNone/>
            </a:pPr>
            <a:r>
              <a:rPr lang="en-US" sz="2500" dirty="0" smtClean="0"/>
              <a:t>In its December, 2013, report, MHEC suggested the following costs for implementation of the near completer communication campaign</a:t>
            </a:r>
            <a:r>
              <a:rPr lang="en-US" sz="2500" dirty="0"/>
              <a:t>:</a:t>
            </a:r>
            <a:r>
              <a:rPr lang="en-US" sz="2500" dirty="0" smtClean="0"/>
              <a:t> </a:t>
            </a:r>
          </a:p>
          <a:p>
            <a:pPr marL="0" indent="0" algn="just">
              <a:buNone/>
            </a:pPr>
            <a:endParaRPr lang="en-US" sz="800" dirty="0" smtClean="0"/>
          </a:p>
          <a:p>
            <a:pPr marL="0" indent="0" algn="just">
              <a:buNone/>
            </a:pPr>
            <a:endParaRPr lang="en-US" sz="2500" dirty="0" smtClean="0"/>
          </a:p>
          <a:p>
            <a:pPr marL="0" indent="0">
              <a:buNone/>
            </a:pPr>
            <a:endParaRPr lang="en-US" dirty="0"/>
          </a:p>
          <a:p>
            <a:endParaRPr lang="en-US" dirty="0"/>
          </a:p>
        </p:txBody>
      </p:sp>
      <p:sp>
        <p:nvSpPr>
          <p:cNvPr id="4" name="Slide Number Placeholder 3"/>
          <p:cNvSpPr>
            <a:spLocks noGrp="1"/>
          </p:cNvSpPr>
          <p:nvPr>
            <p:ph type="sldNum" sz="quarter" idx="12"/>
          </p:nvPr>
        </p:nvSpPr>
        <p:spPr/>
        <p:txBody>
          <a:bodyPr/>
          <a:lstStyle/>
          <a:p>
            <a:fld id="{51A88759-4E6B-47DC-9AA9-827B05921F57}" type="slidenum">
              <a:rPr lang="en-US" smtClean="0"/>
              <a:pPr/>
              <a:t>20</a:t>
            </a:fld>
            <a:endParaRPr lang="en-US"/>
          </a:p>
        </p:txBody>
      </p:sp>
      <p:graphicFrame>
        <p:nvGraphicFramePr>
          <p:cNvPr id="8" name="Table 7"/>
          <p:cNvGraphicFramePr>
            <a:graphicFrameLocks noGrp="1"/>
          </p:cNvGraphicFramePr>
          <p:nvPr>
            <p:extLst>
              <p:ext uri="{D42A27DB-BD31-4B8C-83A1-F6EECF244321}">
                <p14:modId xmlns:p14="http://schemas.microsoft.com/office/powerpoint/2010/main" val="2308634003"/>
              </p:ext>
            </p:extLst>
          </p:nvPr>
        </p:nvGraphicFramePr>
        <p:xfrm>
          <a:off x="533400" y="2971800"/>
          <a:ext cx="8077199" cy="2312670"/>
        </p:xfrm>
        <a:graphic>
          <a:graphicData uri="http://schemas.openxmlformats.org/drawingml/2006/table">
            <a:tbl>
              <a:tblPr/>
              <a:tblGrid>
                <a:gridCol w="4234648"/>
                <a:gridCol w="1333130"/>
                <a:gridCol w="1333130"/>
                <a:gridCol w="1176291"/>
              </a:tblGrid>
              <a:tr h="190500">
                <a:tc>
                  <a:txBody>
                    <a:bodyPr/>
                    <a:lstStyle/>
                    <a:p>
                      <a:pPr algn="l" fontAlgn="b"/>
                      <a:endParaRPr lang="en-US" sz="1400" b="0" i="0" u="none" strike="noStrike" dirty="0">
                        <a:solidFill>
                          <a:schemeClr val="tx1"/>
                        </a:solidFill>
                        <a:effectLst/>
                        <a:latin typeface="Arial" panose="020B0604020202020204" pitchFamily="34"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400" b="1" i="0" u="sng" strike="noStrike" dirty="0">
                          <a:solidFill>
                            <a:schemeClr val="tx1"/>
                          </a:solidFill>
                          <a:effectLst/>
                          <a:latin typeface="Arial" panose="020B0604020202020204" pitchFamily="34" charset="0"/>
                        </a:rPr>
                        <a:t>FY 2015</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400" b="1" i="0" u="sng" strike="noStrike" dirty="0">
                          <a:solidFill>
                            <a:schemeClr val="tx1"/>
                          </a:solidFill>
                          <a:effectLst/>
                          <a:latin typeface="Arial" panose="020B0604020202020204" pitchFamily="34" charset="0"/>
                        </a:rPr>
                        <a:t>FY 2016</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400" b="1" i="0" u="sng" strike="noStrike" dirty="0">
                          <a:solidFill>
                            <a:schemeClr val="tx1"/>
                          </a:solidFill>
                          <a:effectLst/>
                          <a:latin typeface="Arial" panose="020B0604020202020204" pitchFamily="34" charset="0"/>
                        </a:rPr>
                        <a:t>FY 2017</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r>
              <a:tr h="381000">
                <a:tc>
                  <a:txBody>
                    <a:bodyPr/>
                    <a:lstStyle/>
                    <a:p>
                      <a:pPr algn="l" fontAlgn="ctr"/>
                      <a:r>
                        <a:rPr lang="en-US" sz="1400" b="0" i="0" u="none" strike="noStrike" dirty="0" smtClean="0">
                          <a:solidFill>
                            <a:schemeClr val="tx1"/>
                          </a:solidFill>
                          <a:effectLst/>
                          <a:latin typeface="Arial" panose="020B0604020202020204" pitchFamily="34" charset="0"/>
                        </a:rPr>
                        <a:t>2 </a:t>
                      </a:r>
                      <a:r>
                        <a:rPr lang="en-US" sz="1400" b="0" i="0" u="none" strike="noStrike" dirty="0">
                          <a:solidFill>
                            <a:schemeClr val="tx1"/>
                          </a:solidFill>
                          <a:effectLst/>
                          <a:latin typeface="Arial" panose="020B0604020202020204" pitchFamily="34" charset="0"/>
                        </a:rPr>
                        <a:t>Contractual Grant Funded Positions Conversion </a:t>
                      </a:r>
                      <a:r>
                        <a:rPr lang="en-US" sz="1400" b="0" i="0" u="none" strike="noStrike" dirty="0" smtClean="0">
                          <a:solidFill>
                            <a:schemeClr val="tx1"/>
                          </a:solidFill>
                          <a:effectLst/>
                          <a:latin typeface="Arial" panose="020B0604020202020204" pitchFamily="34" charset="0"/>
                        </a:rPr>
                        <a:t>to </a:t>
                      </a:r>
                      <a:r>
                        <a:rPr lang="en-US" sz="1400" b="0" i="0" u="none" strike="noStrike" dirty="0">
                          <a:solidFill>
                            <a:schemeClr val="tx1"/>
                          </a:solidFill>
                          <a:effectLst/>
                          <a:latin typeface="Arial" panose="020B0604020202020204" pitchFamily="34" charset="0"/>
                        </a:rPr>
                        <a:t>2 Regular Positions*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400" b="0" i="0" u="none" strike="noStrike" dirty="0">
                          <a:solidFill>
                            <a:schemeClr val="tx1"/>
                          </a:solidFill>
                          <a:effectLst/>
                          <a:latin typeface="Arial" panose="020B0604020202020204" pitchFamily="34" charset="0"/>
                        </a:rPr>
                        <a:t>$120,000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400" b="0" i="0" u="none" strike="noStrike" dirty="0">
                          <a:solidFill>
                            <a:schemeClr val="tx1"/>
                          </a:solidFill>
                          <a:effectLst/>
                          <a:latin typeface="Arial" panose="020B0604020202020204" pitchFamily="34" charset="0"/>
                        </a:rPr>
                        <a:t>$123,600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400" b="0" i="0" u="none" strike="noStrike" dirty="0">
                          <a:solidFill>
                            <a:schemeClr val="tx1"/>
                          </a:solidFill>
                          <a:effectLst/>
                          <a:latin typeface="Arial" panose="020B0604020202020204" pitchFamily="34" charset="0"/>
                        </a:rPr>
                        <a:t>$127,308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81000">
                <a:tc>
                  <a:txBody>
                    <a:bodyPr/>
                    <a:lstStyle/>
                    <a:p>
                      <a:pPr algn="l" fontAlgn="ctr"/>
                      <a:r>
                        <a:rPr lang="en-US" sz="1400" b="0" i="0" u="none" strike="noStrike" dirty="0">
                          <a:solidFill>
                            <a:schemeClr val="tx1"/>
                          </a:solidFill>
                          <a:effectLst/>
                          <a:latin typeface="Arial" panose="020B0604020202020204" pitchFamily="34" charset="0"/>
                        </a:rPr>
                        <a:t>Communication  Campaign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400" b="0" i="0" u="none" strike="noStrike" dirty="0">
                          <a:solidFill>
                            <a:schemeClr val="tx1"/>
                          </a:solidFill>
                          <a:effectLst/>
                          <a:latin typeface="Arial" panose="020B0604020202020204" pitchFamily="34" charset="0"/>
                        </a:rPr>
                        <a:t>$750,000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400" b="0" i="0" u="none" strike="noStrike" dirty="0">
                          <a:solidFill>
                            <a:schemeClr val="tx1"/>
                          </a:solidFill>
                          <a:effectLst/>
                          <a:latin typeface="Arial" panose="020B0604020202020204" pitchFamily="34" charset="0"/>
                        </a:rPr>
                        <a:t>$750,000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400" b="0" i="0" u="none" strike="noStrike" dirty="0">
                          <a:solidFill>
                            <a:schemeClr val="tx1"/>
                          </a:solidFill>
                          <a:effectLst/>
                          <a:latin typeface="Arial" panose="020B0604020202020204" pitchFamily="34" charset="0"/>
                        </a:rPr>
                        <a:t>$750,000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81000">
                <a:tc>
                  <a:txBody>
                    <a:bodyPr/>
                    <a:lstStyle/>
                    <a:p>
                      <a:pPr algn="l" fontAlgn="ctr"/>
                      <a:r>
                        <a:rPr lang="en-US" sz="1400" b="0" i="0" u="none" strike="noStrike" dirty="0">
                          <a:solidFill>
                            <a:schemeClr val="tx1"/>
                          </a:solidFill>
                          <a:effectLst/>
                          <a:latin typeface="Arial" panose="020B0604020202020204" pitchFamily="34" charset="0"/>
                        </a:rPr>
                        <a:t>Incentive (to include OSA)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400" b="0" i="0" u="none" strike="noStrike" dirty="0">
                          <a:solidFill>
                            <a:schemeClr val="tx1"/>
                          </a:solidFill>
                          <a:effectLst/>
                          <a:latin typeface="Arial" panose="020B0604020202020204" pitchFamily="34" charset="0"/>
                        </a:rPr>
                        <a:t>$1,000,000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400" b="0" i="0" u="none" strike="noStrike" dirty="0">
                          <a:solidFill>
                            <a:schemeClr val="tx1"/>
                          </a:solidFill>
                          <a:effectLst/>
                          <a:latin typeface="Arial" panose="020B0604020202020204" pitchFamily="34" charset="0"/>
                        </a:rPr>
                        <a:t>$1,000,000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400" b="0" i="0" u="none" strike="noStrike" dirty="0">
                          <a:solidFill>
                            <a:schemeClr val="tx1"/>
                          </a:solidFill>
                          <a:effectLst/>
                          <a:latin typeface="Arial" panose="020B0604020202020204" pitchFamily="34" charset="0"/>
                        </a:rPr>
                        <a:t>$1,000,000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6365">
                <a:tc>
                  <a:txBody>
                    <a:bodyPr/>
                    <a:lstStyle/>
                    <a:p>
                      <a:pPr algn="l" fontAlgn="ctr"/>
                      <a:endParaRPr lang="en-US" sz="1400" b="0" i="0" u="none" strike="noStrike">
                        <a:solidFill>
                          <a:schemeClr val="tx1"/>
                        </a:solidFill>
                        <a:effectLst/>
                        <a:latin typeface="Arial" panose="020B0604020202020204"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ctr"/>
                      <a:endParaRPr lang="en-US" sz="1400" b="0" i="0" u="none" strike="noStrike" dirty="0">
                        <a:solidFill>
                          <a:schemeClr val="tx1"/>
                        </a:solidFill>
                        <a:effectLst/>
                        <a:latin typeface="Arial" panose="020B0604020202020204"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ctr"/>
                      <a:endParaRPr lang="en-US" sz="1400" b="0" i="0" u="none" strike="noStrike" dirty="0">
                        <a:solidFill>
                          <a:schemeClr val="tx1"/>
                        </a:solidFill>
                        <a:effectLst/>
                        <a:latin typeface="Arial" panose="020B0604020202020204"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ctr"/>
                      <a:endParaRPr lang="en-US" sz="1400" b="0" i="0" u="none" strike="noStrike" dirty="0">
                        <a:solidFill>
                          <a:schemeClr val="tx1"/>
                        </a:solidFill>
                        <a:effectLst/>
                        <a:latin typeface="Arial" panose="020B0604020202020204"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r>
              <a:tr h="180975">
                <a:tc>
                  <a:txBody>
                    <a:bodyPr/>
                    <a:lstStyle/>
                    <a:p>
                      <a:pPr algn="l" fontAlgn="ctr"/>
                      <a:r>
                        <a:rPr lang="en-US" sz="1400" b="0" i="0" u="none" strike="noStrike">
                          <a:solidFill>
                            <a:schemeClr val="tx1"/>
                          </a:solidFill>
                          <a:effectLst/>
                          <a:latin typeface="Arial" panose="020B0604020202020204" pitchFamily="34" charset="0"/>
                        </a:rPr>
                        <a:t>OSA:  One Step Away Grant Program</a:t>
                      </a:r>
                    </a:p>
                  </a:txBody>
                  <a:tcPr marL="9525" marR="9525" marT="9525" marB="0" anchor="ctr">
                    <a:lnL>
                      <a:noFill/>
                    </a:lnL>
                    <a:lnR>
                      <a:noFill/>
                    </a:lnR>
                    <a:lnT>
                      <a:noFill/>
                    </a:lnT>
                    <a:lnB>
                      <a:noFill/>
                    </a:lnB>
                  </a:tcPr>
                </a:tc>
                <a:tc>
                  <a:txBody>
                    <a:bodyPr/>
                    <a:lstStyle/>
                    <a:p>
                      <a:pPr algn="l" fontAlgn="b"/>
                      <a:endParaRPr lang="en-US" sz="1400" b="0" i="0" u="none" strike="noStrike" dirty="0">
                        <a:solidFill>
                          <a:schemeClr val="tx1"/>
                        </a:solidFill>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dirty="0">
                        <a:solidFill>
                          <a:schemeClr val="tx1"/>
                        </a:solidFill>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a:solidFill>
                          <a:schemeClr val="tx1"/>
                        </a:solidFill>
                        <a:effectLst/>
                        <a:latin typeface="Arial" panose="020B0604020202020204" pitchFamily="34" charset="0"/>
                      </a:endParaRPr>
                    </a:p>
                  </a:txBody>
                  <a:tcPr marL="9525" marR="9525" marT="9525" marB="0" anchor="b">
                    <a:lnL>
                      <a:noFill/>
                    </a:lnL>
                    <a:lnR>
                      <a:noFill/>
                    </a:lnR>
                    <a:lnT>
                      <a:noFill/>
                    </a:lnT>
                    <a:lnB>
                      <a:noFill/>
                    </a:lnB>
                  </a:tcPr>
                </a:tc>
              </a:tr>
              <a:tr h="126365">
                <a:tc>
                  <a:txBody>
                    <a:bodyPr/>
                    <a:lstStyle/>
                    <a:p>
                      <a:pPr algn="l" fontAlgn="ctr"/>
                      <a:endParaRPr lang="en-US" sz="1400" b="0" i="0" u="none" strike="noStrike" dirty="0">
                        <a:solidFill>
                          <a:schemeClr val="tx1"/>
                        </a:solidFill>
                        <a:effectLst/>
                        <a:latin typeface="Arial" panose="020B0604020202020204" pitchFamily="34" charset="0"/>
                      </a:endParaRPr>
                    </a:p>
                  </a:txBody>
                  <a:tcPr marL="9525" marR="9525" marT="9525" marB="0" anchor="ctr">
                    <a:lnL>
                      <a:noFill/>
                    </a:lnL>
                    <a:lnR>
                      <a:noFill/>
                    </a:lnR>
                    <a:lnT>
                      <a:noFill/>
                    </a:lnT>
                    <a:lnB>
                      <a:noFill/>
                    </a:lnB>
                  </a:tcPr>
                </a:tc>
                <a:tc>
                  <a:txBody>
                    <a:bodyPr/>
                    <a:lstStyle/>
                    <a:p>
                      <a:pPr algn="l" fontAlgn="b"/>
                      <a:endParaRPr lang="en-US" sz="1400" b="0" i="0" u="none" strike="noStrike" dirty="0">
                        <a:solidFill>
                          <a:schemeClr val="tx1"/>
                        </a:solidFill>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dirty="0">
                        <a:solidFill>
                          <a:schemeClr val="tx1"/>
                        </a:solidFill>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dirty="0">
                        <a:solidFill>
                          <a:schemeClr val="tx1"/>
                        </a:solidFill>
                        <a:effectLst/>
                        <a:latin typeface="Arial" panose="020B0604020202020204" pitchFamily="34" charset="0"/>
                      </a:endParaRPr>
                    </a:p>
                  </a:txBody>
                  <a:tcPr marL="9525" marR="9525" marT="9525" marB="0" anchor="b">
                    <a:lnL>
                      <a:noFill/>
                    </a:lnL>
                    <a:lnR>
                      <a:noFill/>
                    </a:lnR>
                    <a:lnT>
                      <a:noFill/>
                    </a:lnT>
                    <a:lnB>
                      <a:noFill/>
                    </a:lnB>
                  </a:tcPr>
                </a:tc>
              </a:tr>
              <a:tr h="180975">
                <a:tc>
                  <a:txBody>
                    <a:bodyPr/>
                    <a:lstStyle/>
                    <a:p>
                      <a:pPr algn="l" fontAlgn="ctr"/>
                      <a:r>
                        <a:rPr lang="en-US" sz="1400" b="0" i="0" u="none" strike="noStrike" dirty="0">
                          <a:solidFill>
                            <a:schemeClr val="tx1"/>
                          </a:solidFill>
                          <a:effectLst/>
                          <a:latin typeface="Arial" panose="020B0604020202020204" pitchFamily="34" charset="0"/>
                        </a:rPr>
                        <a:t>*3% increase each year</a:t>
                      </a:r>
                    </a:p>
                  </a:txBody>
                  <a:tcPr marL="9525" marR="9525" marT="9525" marB="0" anchor="ctr">
                    <a:lnL>
                      <a:noFill/>
                    </a:lnL>
                    <a:lnR>
                      <a:noFill/>
                    </a:lnR>
                    <a:lnT>
                      <a:noFill/>
                    </a:lnT>
                    <a:lnB>
                      <a:noFill/>
                    </a:lnB>
                  </a:tcPr>
                </a:tc>
                <a:tc>
                  <a:txBody>
                    <a:bodyPr/>
                    <a:lstStyle/>
                    <a:p>
                      <a:pPr algn="l" fontAlgn="b"/>
                      <a:endParaRPr lang="en-US" sz="1400" b="0" i="0" u="none" strike="noStrike" dirty="0">
                        <a:solidFill>
                          <a:schemeClr val="tx1"/>
                        </a:solidFill>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dirty="0">
                        <a:solidFill>
                          <a:schemeClr val="tx1"/>
                        </a:solidFill>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dirty="0">
                        <a:solidFill>
                          <a:schemeClr val="tx1"/>
                        </a:solidFill>
                        <a:effectLst/>
                        <a:latin typeface="Arial" panose="020B0604020202020204" pitchFamily="34" charset="0"/>
                      </a:endParaRPr>
                    </a:p>
                  </a:txBody>
                  <a:tcPr marL="9525" marR="9525" marT="9525" marB="0" anchor="b">
                    <a:lnL>
                      <a:noFill/>
                    </a:lnL>
                    <a:lnR>
                      <a:noFill/>
                    </a:lnR>
                    <a:lnT>
                      <a:noFill/>
                    </a:lnT>
                    <a:lnB>
                      <a:noFill/>
                    </a:lnB>
                  </a:tcPr>
                </a:tc>
              </a:tr>
            </a:tbl>
          </a:graphicData>
        </a:graphic>
      </p:graphicFrame>
    </p:spTree>
    <p:extLst>
      <p:ext uri="{BB962C8B-B14F-4D97-AF65-F5344CB8AC3E}">
        <p14:creationId xmlns:p14="http://schemas.microsoft.com/office/powerpoint/2010/main" val="306839828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Near Completers (cont’d)</a:t>
            </a:r>
            <a:endParaRPr lang="en-US" b="1" dirty="0"/>
          </a:p>
        </p:txBody>
      </p:sp>
      <p:sp>
        <p:nvSpPr>
          <p:cNvPr id="3" name="Content Placeholder 2"/>
          <p:cNvSpPr>
            <a:spLocks noGrp="1"/>
          </p:cNvSpPr>
          <p:nvPr>
            <p:ph idx="1"/>
          </p:nvPr>
        </p:nvSpPr>
        <p:spPr/>
        <p:txBody>
          <a:bodyPr>
            <a:normAutofit/>
          </a:bodyPr>
          <a:lstStyle/>
          <a:p>
            <a:pPr algn="just"/>
            <a:r>
              <a:rPr lang="en-US" sz="2500" dirty="0" smtClean="0"/>
              <a:t>MHEC has received $250,000 annually in State funds to implement One Step Away, but has not received any funding to carry out other aspects of the near completer communication campaign.</a:t>
            </a:r>
          </a:p>
          <a:p>
            <a:pPr marL="0" indent="0" algn="just">
              <a:buNone/>
            </a:pPr>
            <a:endParaRPr lang="en-US" sz="2500" dirty="0" smtClean="0"/>
          </a:p>
          <a:p>
            <a:pPr algn="just"/>
            <a:r>
              <a:rPr lang="en-US" sz="2500" dirty="0" smtClean="0"/>
              <a:t>Therefore, the identification and outreach to near completers remains decentralized in Maryland, contrary to the legislative intent of the campaign.</a:t>
            </a:r>
            <a:endParaRPr lang="en-US" sz="2500" dirty="0"/>
          </a:p>
        </p:txBody>
      </p:sp>
      <p:sp>
        <p:nvSpPr>
          <p:cNvPr id="4" name="Slide Number Placeholder 3"/>
          <p:cNvSpPr>
            <a:spLocks noGrp="1"/>
          </p:cNvSpPr>
          <p:nvPr>
            <p:ph type="sldNum" sz="quarter" idx="12"/>
          </p:nvPr>
        </p:nvSpPr>
        <p:spPr/>
        <p:txBody>
          <a:bodyPr/>
          <a:lstStyle/>
          <a:p>
            <a:fld id="{51A88759-4E6B-47DC-9AA9-827B05921F57}" type="slidenum">
              <a:rPr lang="en-US" smtClean="0"/>
              <a:pPr/>
              <a:t>21</a:t>
            </a:fld>
            <a:endParaRPr lang="en-US"/>
          </a:p>
        </p:txBody>
      </p:sp>
    </p:spTree>
    <p:extLst>
      <p:ext uri="{BB962C8B-B14F-4D97-AF65-F5344CB8AC3E}">
        <p14:creationId xmlns:p14="http://schemas.microsoft.com/office/powerpoint/2010/main" val="8685610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b="1" dirty="0" smtClean="0"/>
              <a:t>Progress Toward Maryland’s 55% College Completion Goal</a:t>
            </a:r>
            <a:endParaRPr lang="en-US"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44036088"/>
              </p:ext>
            </p:extLst>
          </p:nvPr>
        </p:nvGraphicFramePr>
        <p:xfrm>
          <a:off x="628650" y="2226469"/>
          <a:ext cx="7886700" cy="3263504"/>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707571" y="5410200"/>
            <a:ext cx="7620000" cy="784830"/>
          </a:xfrm>
          <a:prstGeom prst="rect">
            <a:avLst/>
          </a:prstGeom>
          <a:noFill/>
        </p:spPr>
        <p:txBody>
          <a:bodyPr wrap="square" rtlCol="0">
            <a:spAutoFit/>
          </a:bodyPr>
          <a:lstStyle/>
          <a:p>
            <a:pPr fontAlgn="b"/>
            <a:r>
              <a:rPr lang="en-US" sz="900" dirty="0"/>
              <a:t>Note:  Four-year institutions include Associates degrees awarded to active military by the University of Maryland University </a:t>
            </a:r>
            <a:r>
              <a:rPr lang="en-US" sz="900" dirty="0" smtClean="0"/>
              <a:t>College.</a:t>
            </a:r>
            <a:endParaRPr lang="en-US" sz="900" dirty="0"/>
          </a:p>
          <a:p>
            <a:pPr fontAlgn="b"/>
            <a:endParaRPr lang="en-US" sz="900" dirty="0" smtClean="0"/>
          </a:p>
          <a:p>
            <a:pPr fontAlgn="b"/>
            <a:r>
              <a:rPr lang="en-US" sz="900" dirty="0" smtClean="0"/>
              <a:t>Source:  </a:t>
            </a:r>
            <a:r>
              <a:rPr lang="en-US" sz="900" dirty="0"/>
              <a:t>Maryland Higher Education Commission, Data Book 2010 and 2015</a:t>
            </a:r>
          </a:p>
          <a:p>
            <a:endParaRPr lang="en-US" dirty="0"/>
          </a:p>
        </p:txBody>
      </p:sp>
      <p:sp>
        <p:nvSpPr>
          <p:cNvPr id="4" name="Slide Number Placeholder 3"/>
          <p:cNvSpPr>
            <a:spLocks noGrp="1"/>
          </p:cNvSpPr>
          <p:nvPr>
            <p:ph type="sldNum" sz="quarter" idx="12"/>
          </p:nvPr>
        </p:nvSpPr>
        <p:spPr/>
        <p:txBody>
          <a:bodyPr/>
          <a:lstStyle/>
          <a:p>
            <a:fld id="{51A88759-4E6B-47DC-9AA9-827B05921F57}" type="slidenum">
              <a:rPr lang="en-US" smtClean="0"/>
              <a:pPr/>
              <a:t>2</a:t>
            </a:fld>
            <a:endParaRPr lang="en-US" sz="1400" dirty="0"/>
          </a:p>
        </p:txBody>
      </p:sp>
    </p:spTree>
    <p:extLst>
      <p:ext uri="{BB962C8B-B14F-4D97-AF65-F5344CB8AC3E}">
        <p14:creationId xmlns:p14="http://schemas.microsoft.com/office/powerpoint/2010/main" val="30957234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College Completion Goal (cont’d)</a:t>
            </a:r>
            <a:endParaRPr lang="en-US" b="1" dirty="0"/>
          </a:p>
        </p:txBody>
      </p:sp>
      <p:sp>
        <p:nvSpPr>
          <p:cNvPr id="3" name="Content Placeholder 2"/>
          <p:cNvSpPr>
            <a:spLocks noGrp="1"/>
          </p:cNvSpPr>
          <p:nvPr>
            <p:ph idx="1"/>
          </p:nvPr>
        </p:nvSpPr>
        <p:spPr/>
        <p:txBody>
          <a:bodyPr>
            <a:normAutofit/>
          </a:bodyPr>
          <a:lstStyle/>
          <a:p>
            <a:pPr algn="just"/>
            <a:r>
              <a:rPr lang="en-US" sz="2500" dirty="0" smtClean="0"/>
              <a:t>Maryland ranks </a:t>
            </a:r>
            <a:r>
              <a:rPr lang="en-US" sz="2500" dirty="0"/>
              <a:t>eighth in the nation for degree completion, with 46% of 25 to 64 year olds having at least an associate’s degree in </a:t>
            </a:r>
            <a:r>
              <a:rPr lang="en-US" sz="2500" dirty="0" smtClean="0"/>
              <a:t>2013.</a:t>
            </a:r>
          </a:p>
          <a:p>
            <a:pPr marL="0" indent="0" algn="just">
              <a:buNone/>
            </a:pPr>
            <a:endParaRPr lang="en-US" sz="2500" dirty="0" smtClean="0"/>
          </a:p>
          <a:p>
            <a:pPr algn="just"/>
            <a:r>
              <a:rPr lang="en-US" sz="2500" dirty="0" smtClean="0"/>
              <a:t>However, </a:t>
            </a:r>
            <a:r>
              <a:rPr lang="en-US" sz="2500" dirty="0"/>
              <a:t>four of Maryland’s </a:t>
            </a:r>
            <a:r>
              <a:rPr lang="en-US" sz="2500" dirty="0" smtClean="0"/>
              <a:t>ten competitor </a:t>
            </a:r>
            <a:r>
              <a:rPr lang="en-US" sz="2500" dirty="0"/>
              <a:t>states (Massachusetts, Minnesota, New Jersey, and Virginia) have a higher </a:t>
            </a:r>
            <a:r>
              <a:rPr lang="en-US" sz="2500" dirty="0" smtClean="0"/>
              <a:t>rate.</a:t>
            </a:r>
          </a:p>
        </p:txBody>
      </p:sp>
      <p:sp>
        <p:nvSpPr>
          <p:cNvPr id="4" name="Slide Number Placeholder 3"/>
          <p:cNvSpPr>
            <a:spLocks noGrp="1"/>
          </p:cNvSpPr>
          <p:nvPr>
            <p:ph type="sldNum" sz="quarter" idx="12"/>
          </p:nvPr>
        </p:nvSpPr>
        <p:spPr/>
        <p:txBody>
          <a:bodyPr/>
          <a:lstStyle/>
          <a:p>
            <a:fld id="{51A88759-4E6B-47DC-9AA9-827B05921F57}" type="slidenum">
              <a:rPr lang="en-US" smtClean="0"/>
              <a:pPr/>
              <a:t>3</a:t>
            </a:fld>
            <a:endParaRPr lang="en-US" dirty="0"/>
          </a:p>
        </p:txBody>
      </p:sp>
    </p:spTree>
    <p:extLst>
      <p:ext uri="{BB962C8B-B14F-4D97-AF65-F5344CB8AC3E}">
        <p14:creationId xmlns:p14="http://schemas.microsoft.com/office/powerpoint/2010/main" val="23273612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b="1" dirty="0" smtClean="0"/>
              <a:t>Higher Education Elements of </a:t>
            </a:r>
            <a:br>
              <a:rPr lang="en-US" b="1" dirty="0" smtClean="0"/>
            </a:br>
            <a:r>
              <a:rPr lang="en-US" b="1" dirty="0" smtClean="0"/>
              <a:t>Senate Bill 740</a:t>
            </a:r>
            <a:endParaRPr lang="en-US" b="1" dirty="0"/>
          </a:p>
        </p:txBody>
      </p:sp>
      <p:sp>
        <p:nvSpPr>
          <p:cNvPr id="3" name="Content Placeholder 2"/>
          <p:cNvSpPr>
            <a:spLocks noGrp="1"/>
          </p:cNvSpPr>
          <p:nvPr>
            <p:ph idx="1"/>
          </p:nvPr>
        </p:nvSpPr>
        <p:spPr/>
        <p:txBody>
          <a:bodyPr>
            <a:normAutofit/>
          </a:bodyPr>
          <a:lstStyle/>
          <a:p>
            <a:pPr algn="just"/>
            <a:r>
              <a:rPr lang="en-US" sz="2500" dirty="0" smtClean="0"/>
              <a:t>Dual Enrollment Opportunities</a:t>
            </a:r>
          </a:p>
          <a:p>
            <a:pPr marL="0" indent="0" algn="just">
              <a:buNone/>
            </a:pPr>
            <a:endParaRPr lang="en-US" sz="2500" dirty="0" smtClean="0"/>
          </a:p>
          <a:p>
            <a:pPr algn="just"/>
            <a:r>
              <a:rPr lang="en-US" sz="2500" dirty="0" smtClean="0"/>
              <a:t>Degree Plans and Pathways and Academic Advising</a:t>
            </a:r>
          </a:p>
          <a:p>
            <a:pPr marL="0" indent="0" algn="just">
              <a:buNone/>
            </a:pPr>
            <a:endParaRPr lang="en-US" sz="2500" dirty="0" smtClean="0"/>
          </a:p>
          <a:p>
            <a:pPr algn="just"/>
            <a:r>
              <a:rPr lang="en-US" sz="2500" dirty="0" smtClean="0"/>
              <a:t>Statewide Transfer and Reverse Transfer Agreements</a:t>
            </a:r>
          </a:p>
          <a:p>
            <a:pPr marL="0" indent="0" algn="just">
              <a:buNone/>
            </a:pPr>
            <a:endParaRPr lang="en-US" sz="2500" dirty="0" smtClean="0"/>
          </a:p>
          <a:p>
            <a:pPr algn="just"/>
            <a:r>
              <a:rPr lang="en-US" sz="2500" dirty="0" smtClean="0"/>
              <a:t>Statewide Communication Plan for Near Completers</a:t>
            </a:r>
          </a:p>
        </p:txBody>
      </p:sp>
      <p:sp>
        <p:nvSpPr>
          <p:cNvPr id="4" name="Slide Number Placeholder 3"/>
          <p:cNvSpPr>
            <a:spLocks noGrp="1"/>
          </p:cNvSpPr>
          <p:nvPr>
            <p:ph type="sldNum" sz="quarter" idx="12"/>
          </p:nvPr>
        </p:nvSpPr>
        <p:spPr/>
        <p:txBody>
          <a:bodyPr/>
          <a:lstStyle/>
          <a:p>
            <a:fld id="{51A88759-4E6B-47DC-9AA9-827B05921F57}" type="slidenum">
              <a:rPr lang="en-US" smtClean="0"/>
              <a:pPr/>
              <a:t>4</a:t>
            </a:fld>
            <a:endParaRPr lang="en-US"/>
          </a:p>
        </p:txBody>
      </p:sp>
    </p:spTree>
    <p:extLst>
      <p:ext uri="{BB962C8B-B14F-4D97-AF65-F5344CB8AC3E}">
        <p14:creationId xmlns:p14="http://schemas.microsoft.com/office/powerpoint/2010/main" val="4315916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Dual Enrollment: Tuition and Costs</a:t>
            </a:r>
            <a:endParaRPr lang="en-US" b="1" dirty="0"/>
          </a:p>
        </p:txBody>
      </p:sp>
      <p:sp>
        <p:nvSpPr>
          <p:cNvPr id="3" name="Content Placeholder 2"/>
          <p:cNvSpPr>
            <a:spLocks noGrp="1"/>
          </p:cNvSpPr>
          <p:nvPr>
            <p:ph idx="1"/>
          </p:nvPr>
        </p:nvSpPr>
        <p:spPr/>
        <p:txBody>
          <a:bodyPr>
            <a:normAutofit fontScale="55000" lnSpcReduction="20000"/>
          </a:bodyPr>
          <a:lstStyle/>
          <a:p>
            <a:pPr algn="just"/>
            <a:r>
              <a:rPr lang="en-US" sz="3600" dirty="0" smtClean="0"/>
              <a:t>The Act established </a:t>
            </a:r>
            <a:r>
              <a:rPr lang="en-US" sz="3600" dirty="0"/>
              <a:t>tuition arrangements between county boards of education and public institutions of higher </a:t>
            </a:r>
            <a:r>
              <a:rPr lang="en-US" sz="3600" dirty="0" smtClean="0"/>
              <a:t>education; mainly </a:t>
            </a:r>
            <a:r>
              <a:rPr lang="en-US" sz="3600" dirty="0"/>
              <a:t>community colleges. </a:t>
            </a:r>
            <a:endParaRPr lang="en-US" sz="3600" dirty="0" smtClean="0"/>
          </a:p>
          <a:p>
            <a:pPr marL="0" indent="0" algn="just">
              <a:buNone/>
            </a:pPr>
            <a:endParaRPr lang="en-US" sz="900" dirty="0" smtClean="0"/>
          </a:p>
          <a:p>
            <a:pPr algn="just"/>
            <a:r>
              <a:rPr lang="en-US" sz="3600" dirty="0" smtClean="0"/>
              <a:t>Tuition and fee requirements from the Act </a:t>
            </a:r>
            <a:r>
              <a:rPr lang="en-US" sz="3600" dirty="0"/>
              <a:t>and </a:t>
            </a:r>
            <a:r>
              <a:rPr lang="en-US" sz="3600" dirty="0" smtClean="0"/>
              <a:t>MOU </a:t>
            </a:r>
            <a:r>
              <a:rPr lang="en-US" sz="3600" dirty="0"/>
              <a:t>executed between each local school system and the local community </a:t>
            </a:r>
            <a:r>
              <a:rPr lang="en-US" sz="3600" dirty="0" smtClean="0"/>
              <a:t>college:</a:t>
            </a:r>
          </a:p>
          <a:p>
            <a:pPr marL="0" indent="0" algn="just">
              <a:buNone/>
            </a:pPr>
            <a:endParaRPr lang="en-US" sz="1100" dirty="0" smtClean="0"/>
          </a:p>
          <a:p>
            <a:pPr lvl="1" algn="just">
              <a:buFont typeface="Arial" panose="020B0604020202020204" pitchFamily="34" charset="0"/>
              <a:buChar char="−"/>
            </a:pPr>
            <a:r>
              <a:rPr lang="en-US" sz="2900" dirty="0" smtClean="0"/>
              <a:t>an </a:t>
            </a:r>
            <a:r>
              <a:rPr lang="en-US" sz="2900" dirty="0"/>
              <a:t>institution may not charge </a:t>
            </a:r>
            <a:r>
              <a:rPr lang="en-US" sz="2900" dirty="0" smtClean="0"/>
              <a:t>a Dual Enrollment (DE) student tuition;</a:t>
            </a:r>
          </a:p>
          <a:p>
            <a:pPr lvl="1" algn="just">
              <a:buFont typeface="Arial" panose="020B0604020202020204" pitchFamily="34" charset="0"/>
              <a:buChar char="−"/>
            </a:pPr>
            <a:r>
              <a:rPr lang="en-US" sz="2900" dirty="0"/>
              <a:t>a</a:t>
            </a:r>
            <a:r>
              <a:rPr lang="en-US" sz="2900" dirty="0" smtClean="0"/>
              <a:t> local </a:t>
            </a:r>
            <a:r>
              <a:rPr lang="en-US" sz="2900" dirty="0"/>
              <a:t>school system must pay the institution a percentage of tuition, based on the number of courses the student </a:t>
            </a:r>
            <a:r>
              <a:rPr lang="en-US" sz="2900" dirty="0" smtClean="0"/>
              <a:t>takes;</a:t>
            </a:r>
          </a:p>
          <a:p>
            <a:pPr lvl="1" algn="just">
              <a:buFont typeface="Arial" panose="020B0604020202020204" pitchFamily="34" charset="0"/>
              <a:buChar char="−"/>
            </a:pPr>
            <a:r>
              <a:rPr lang="en-US" sz="2900" dirty="0"/>
              <a:t>a</a:t>
            </a:r>
            <a:r>
              <a:rPr lang="en-US" sz="2900" dirty="0" smtClean="0"/>
              <a:t> local </a:t>
            </a:r>
            <a:r>
              <a:rPr lang="en-US" sz="2900" dirty="0"/>
              <a:t>school system may charge </a:t>
            </a:r>
            <a:r>
              <a:rPr lang="en-US" sz="2900" dirty="0" smtClean="0"/>
              <a:t>a DE student a fee of up to 90% of covered costs, after consideration of a student’s ability to pay; and</a:t>
            </a:r>
          </a:p>
          <a:p>
            <a:pPr lvl="1" algn="just">
              <a:buFont typeface="Arial" panose="020B0604020202020204" pitchFamily="34" charset="0"/>
              <a:buChar char="−"/>
            </a:pPr>
            <a:r>
              <a:rPr lang="en-US" sz="2900" dirty="0"/>
              <a:t>a</a:t>
            </a:r>
            <a:r>
              <a:rPr lang="en-US" sz="2900" dirty="0" smtClean="0"/>
              <a:t> </a:t>
            </a:r>
            <a:r>
              <a:rPr lang="en-US" sz="2900" dirty="0"/>
              <a:t>local school system may not charge a fee to students who are eligible to receive free and reduced-price meals </a:t>
            </a:r>
            <a:r>
              <a:rPr lang="en-US" sz="2900" dirty="0" smtClean="0"/>
              <a:t>(FRPM).</a:t>
            </a:r>
          </a:p>
          <a:p>
            <a:pPr marL="457200" lvl="1" indent="0">
              <a:buNone/>
            </a:pPr>
            <a:endParaRPr lang="en-US" sz="900" dirty="0" smtClean="0"/>
          </a:p>
          <a:p>
            <a:pPr algn="just"/>
            <a:r>
              <a:rPr lang="en-US" sz="3600" dirty="0" smtClean="0"/>
              <a:t>Maryland </a:t>
            </a:r>
            <a:r>
              <a:rPr lang="en-US" sz="3600" dirty="0"/>
              <a:t>Higher Education </a:t>
            </a:r>
            <a:r>
              <a:rPr lang="en-US" sz="3600" dirty="0" smtClean="0"/>
              <a:t>Commission (</a:t>
            </a:r>
            <a:r>
              <a:rPr lang="en-US" sz="3600" dirty="0" err="1" smtClean="0"/>
              <a:t>MHEC</a:t>
            </a:r>
            <a:r>
              <a:rPr lang="en-US" sz="3600" dirty="0" smtClean="0"/>
              <a:t>) </a:t>
            </a:r>
            <a:r>
              <a:rPr lang="en-US" sz="3600" dirty="0"/>
              <a:t>reports that many institutions </a:t>
            </a:r>
            <a:r>
              <a:rPr lang="en-US" sz="3600" dirty="0" smtClean="0"/>
              <a:t>have:</a:t>
            </a:r>
          </a:p>
          <a:p>
            <a:pPr algn="just"/>
            <a:endParaRPr lang="en-US" sz="1100" dirty="0" smtClean="0"/>
          </a:p>
          <a:p>
            <a:pPr lvl="1" algn="just">
              <a:buFont typeface="Arial" panose="020B0604020202020204" pitchFamily="34" charset="0"/>
              <a:buChar char="−"/>
            </a:pPr>
            <a:r>
              <a:rPr lang="en-US" sz="2900" dirty="0" smtClean="0"/>
              <a:t>discounted </a:t>
            </a:r>
            <a:r>
              <a:rPr lang="en-US" sz="2900" dirty="0"/>
              <a:t>tuition for </a:t>
            </a:r>
            <a:r>
              <a:rPr lang="en-US" sz="2900" dirty="0" smtClean="0"/>
              <a:t>DE students </a:t>
            </a:r>
            <a:r>
              <a:rPr lang="en-US" sz="2900" dirty="0"/>
              <a:t>beyond the statutory </a:t>
            </a:r>
            <a:r>
              <a:rPr lang="en-US" sz="2900" dirty="0" smtClean="0"/>
              <a:t>requirements; and</a:t>
            </a:r>
          </a:p>
          <a:p>
            <a:pPr lvl="1" algn="just">
              <a:buFont typeface="Arial" panose="020B0604020202020204" pitchFamily="34" charset="0"/>
              <a:buChar char="−"/>
            </a:pPr>
            <a:r>
              <a:rPr lang="en-US" sz="2900" dirty="0" smtClean="0"/>
              <a:t>sought </a:t>
            </a:r>
            <a:r>
              <a:rPr lang="en-US" sz="2900" dirty="0"/>
              <a:t>private and community funding to pay for books and associated course fees for FRPM </a:t>
            </a:r>
            <a:r>
              <a:rPr lang="en-US" sz="2900" dirty="0" smtClean="0"/>
              <a:t>students.</a:t>
            </a:r>
            <a:endParaRPr lang="en-US" sz="2900" dirty="0"/>
          </a:p>
        </p:txBody>
      </p:sp>
      <p:sp>
        <p:nvSpPr>
          <p:cNvPr id="4" name="Slide Number Placeholder 3"/>
          <p:cNvSpPr>
            <a:spLocks noGrp="1"/>
          </p:cNvSpPr>
          <p:nvPr>
            <p:ph type="sldNum" sz="quarter" idx="12"/>
          </p:nvPr>
        </p:nvSpPr>
        <p:spPr/>
        <p:txBody>
          <a:bodyPr/>
          <a:lstStyle/>
          <a:p>
            <a:fld id="{51A88759-4E6B-47DC-9AA9-827B05921F57}" type="slidenum">
              <a:rPr lang="en-US" smtClean="0"/>
              <a:pPr/>
              <a:t>5</a:t>
            </a:fld>
            <a:endParaRPr lang="en-US"/>
          </a:p>
        </p:txBody>
      </p:sp>
    </p:spTree>
    <p:extLst>
      <p:ext uri="{BB962C8B-B14F-4D97-AF65-F5344CB8AC3E}">
        <p14:creationId xmlns:p14="http://schemas.microsoft.com/office/powerpoint/2010/main" val="12950841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4"/>
          <p:cNvSpPr>
            <a:spLocks noGrp="1"/>
          </p:cNvSpPr>
          <p:nvPr>
            <p:ph type="sldNum" sz="quarter" idx="10"/>
          </p:nvPr>
        </p:nvSpPr>
        <p:spPr/>
        <p:txBody>
          <a:bodyPr/>
          <a:lstStyle/>
          <a:p>
            <a:pPr>
              <a:defRPr/>
            </a:pPr>
            <a:fld id="{5D0E1CEF-BE2D-474F-B18A-7780785E8C72}" type="slidenum">
              <a:rPr lang="en-US"/>
              <a:pPr>
                <a:defRPr/>
              </a:pPr>
              <a:t>6</a:t>
            </a:fld>
            <a:endParaRPr lang="en-US" dirty="0"/>
          </a:p>
        </p:txBody>
      </p:sp>
      <p:sp>
        <p:nvSpPr>
          <p:cNvPr id="1028" name="Rectangle 2"/>
          <p:cNvSpPr>
            <a:spLocks noGrp="1" noChangeArrowheads="1"/>
          </p:cNvSpPr>
          <p:nvPr>
            <p:ph type="title"/>
          </p:nvPr>
        </p:nvSpPr>
        <p:spPr>
          <a:xfrm>
            <a:off x="685800" y="367118"/>
            <a:ext cx="7467600" cy="1077218"/>
          </a:xfrm>
        </p:spPr>
        <p:txBody>
          <a:bodyPr>
            <a:normAutofit/>
          </a:bodyPr>
          <a:lstStyle/>
          <a:p>
            <a:r>
              <a:rPr lang="en-US" sz="3200" b="1" dirty="0" smtClean="0"/>
              <a:t>Dually </a:t>
            </a:r>
            <a:r>
              <a:rPr lang="en-US" sz="3200" b="1" dirty="0"/>
              <a:t>Enrolled Students at Community Colleges in the </a:t>
            </a:r>
            <a:r>
              <a:rPr lang="en-US" sz="3200" b="1" dirty="0" smtClean="0"/>
              <a:t>State</a:t>
            </a:r>
            <a:endParaRPr lang="en-US" sz="3200" b="1" dirty="0"/>
          </a:p>
        </p:txBody>
      </p:sp>
      <p:sp>
        <p:nvSpPr>
          <p:cNvPr id="1030" name="Rectangle 5"/>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dirty="0"/>
          </a:p>
        </p:txBody>
      </p:sp>
      <p:sp>
        <p:nvSpPr>
          <p:cNvPr id="1031"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891003764"/>
              </p:ext>
            </p:extLst>
          </p:nvPr>
        </p:nvGraphicFramePr>
        <p:xfrm>
          <a:off x="626114" y="2057400"/>
          <a:ext cx="7679686" cy="4193482"/>
        </p:xfrm>
        <a:graphic>
          <a:graphicData uri="http://schemas.openxmlformats.org/drawingml/2006/table">
            <a:tbl>
              <a:tblPr firstRow="1" firstCol="1" bandRow="1"/>
              <a:tblGrid>
                <a:gridCol w="2737195"/>
                <a:gridCol w="684299"/>
                <a:gridCol w="789575"/>
                <a:gridCol w="684299"/>
                <a:gridCol w="789575"/>
                <a:gridCol w="842214"/>
                <a:gridCol w="1152529"/>
              </a:tblGrid>
              <a:tr h="366204">
                <a:tc>
                  <a:txBody>
                    <a:bodyPr/>
                    <a:lstStyle/>
                    <a:p>
                      <a:pPr marL="0" marR="0" algn="ctr">
                        <a:lnSpc>
                          <a:spcPct val="107000"/>
                        </a:lnSpc>
                        <a:spcBef>
                          <a:spcPts val="0"/>
                        </a:spcBef>
                        <a:spcAft>
                          <a:spcPts val="0"/>
                        </a:spcAft>
                      </a:pPr>
                      <a:r>
                        <a:rPr lang="en-US" sz="1000" b="1" u="sng"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Colleges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b="1" u="sng"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Fall 2013</a:t>
                      </a:r>
                      <a:endParaRPr lang="en-US" sz="1000" u="sng" dirty="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b="1" u="sng"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Spring 2014</a:t>
                      </a:r>
                      <a:endParaRPr lang="en-US" sz="1000" u="sng" dirty="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b="1" u="sng"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Fall </a:t>
                      </a:r>
                      <a:r>
                        <a:rPr lang="en-US" sz="1000" b="1" u="sng"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2014</a:t>
                      </a:r>
                      <a:endParaRPr lang="en-US" sz="1000" u="sng" dirty="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b="1" u="sng"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Spring 2015</a:t>
                      </a:r>
                      <a:endParaRPr lang="en-US" sz="1000" u="sng" dirty="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Change</a:t>
                      </a:r>
                      <a:r>
                        <a:rPr lang="en-US" sz="1000" b="1" u="sng">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Fall 2013-14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Change</a:t>
                      </a:r>
                      <a:r>
                        <a:rPr lang="en-US" sz="1000" b="1" u="sng"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Spring 2014-15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r>
              <a:tr h="165226">
                <a:tc>
                  <a:txBody>
                    <a:bodyPr/>
                    <a:lstStyle/>
                    <a:p>
                      <a:pPr>
                        <a:lnSpc>
                          <a:spcPct val="107000"/>
                        </a:lnSpc>
                      </a:pPr>
                      <a:endParaRPr lang="en-US" sz="1000" dirty="0">
                        <a:effectLst/>
                        <a:latin typeface="Calibri" panose="020F0502020204030204" pitchFamily="34" charset="0"/>
                      </a:endParaRPr>
                    </a:p>
                  </a:txBody>
                  <a:tcPr marL="63166" marR="63166" marT="0" marB="0" anchor="ctr">
                    <a:lnL>
                      <a:noFill/>
                    </a:lnL>
                    <a:lnR>
                      <a:noFill/>
                    </a:lnR>
                    <a:lnT>
                      <a:noFill/>
                    </a:lnT>
                    <a:lnB>
                      <a:noFill/>
                    </a:lnB>
                  </a:tcPr>
                </a:tc>
                <a:tc>
                  <a:txBody>
                    <a:bodyPr/>
                    <a:lstStyle/>
                    <a:p>
                      <a:pPr>
                        <a:lnSpc>
                          <a:spcPct val="107000"/>
                        </a:lnSpc>
                      </a:pPr>
                      <a:endParaRPr lang="en-US" sz="1000">
                        <a:effectLst/>
                        <a:latin typeface="Calibri" panose="020F0502020204030204" pitchFamily="34" charset="0"/>
                      </a:endParaRPr>
                    </a:p>
                  </a:txBody>
                  <a:tcPr marL="63166" marR="63166" marT="0" marB="0" anchor="ctr">
                    <a:lnL>
                      <a:noFill/>
                    </a:lnL>
                    <a:lnR>
                      <a:noFill/>
                    </a:lnR>
                    <a:lnT>
                      <a:noFill/>
                    </a:lnT>
                    <a:lnB>
                      <a:noFill/>
                    </a:lnB>
                  </a:tcPr>
                </a:tc>
                <a:tc>
                  <a:txBody>
                    <a:bodyPr/>
                    <a:lstStyle/>
                    <a:p>
                      <a:pPr>
                        <a:lnSpc>
                          <a:spcPct val="107000"/>
                        </a:lnSpc>
                      </a:pPr>
                      <a:endParaRPr lang="en-US" sz="1000">
                        <a:effectLst/>
                        <a:latin typeface="Calibri" panose="020F0502020204030204" pitchFamily="34" charset="0"/>
                      </a:endParaRPr>
                    </a:p>
                  </a:txBody>
                  <a:tcPr marL="63166" marR="63166" marT="0" marB="0" anchor="ctr">
                    <a:lnL>
                      <a:noFill/>
                    </a:lnL>
                    <a:lnR>
                      <a:noFill/>
                    </a:lnR>
                    <a:lnT>
                      <a:noFill/>
                    </a:lnT>
                    <a:lnB>
                      <a:noFill/>
                    </a:lnB>
                  </a:tcPr>
                </a:tc>
                <a:tc>
                  <a:txBody>
                    <a:bodyPr/>
                    <a:lstStyle/>
                    <a:p>
                      <a:pPr>
                        <a:lnSpc>
                          <a:spcPct val="107000"/>
                        </a:lnSpc>
                      </a:pPr>
                      <a:endParaRPr lang="en-US" sz="1000">
                        <a:effectLst/>
                        <a:latin typeface="Calibri" panose="020F0502020204030204" pitchFamily="34" charset="0"/>
                      </a:endParaRPr>
                    </a:p>
                  </a:txBody>
                  <a:tcPr marL="63166" marR="63166" marT="0" marB="0" anchor="ctr">
                    <a:lnL>
                      <a:noFill/>
                    </a:lnL>
                    <a:lnR>
                      <a:noFill/>
                    </a:lnR>
                    <a:lnT>
                      <a:noFill/>
                    </a:lnT>
                    <a:lnB>
                      <a:noFill/>
                    </a:lnB>
                  </a:tcPr>
                </a:tc>
                <a:tc>
                  <a:txBody>
                    <a:bodyPr/>
                    <a:lstStyle/>
                    <a:p>
                      <a:pPr>
                        <a:lnSpc>
                          <a:spcPct val="107000"/>
                        </a:lnSpc>
                      </a:pPr>
                      <a:endParaRPr lang="en-US" sz="1000">
                        <a:effectLst/>
                        <a:latin typeface="Calibri" panose="020F0502020204030204" pitchFamily="34" charset="0"/>
                      </a:endParaRPr>
                    </a:p>
                  </a:txBody>
                  <a:tcPr marL="63166" marR="63166" marT="0" marB="0" anchor="ctr">
                    <a:lnL>
                      <a:noFill/>
                    </a:lnL>
                    <a:lnR>
                      <a:noFill/>
                    </a:lnR>
                    <a:lnT>
                      <a:noFill/>
                    </a:lnT>
                    <a:lnB>
                      <a:noFill/>
                    </a:lnB>
                  </a:tcPr>
                </a:tc>
                <a:tc>
                  <a:txBody>
                    <a:bodyPr/>
                    <a:lstStyle/>
                    <a:p>
                      <a:pPr>
                        <a:lnSpc>
                          <a:spcPct val="107000"/>
                        </a:lnSpc>
                      </a:pPr>
                      <a:endParaRPr lang="en-US" sz="1000">
                        <a:effectLst/>
                        <a:latin typeface="Calibri" panose="020F0502020204030204" pitchFamily="34" charset="0"/>
                      </a:endParaRPr>
                    </a:p>
                  </a:txBody>
                  <a:tcPr marL="63166" marR="63166" marT="0" marB="0" anchor="b">
                    <a:lnL>
                      <a:noFill/>
                    </a:lnL>
                    <a:lnR>
                      <a:noFill/>
                    </a:lnR>
                    <a:lnT>
                      <a:noFill/>
                    </a:lnT>
                    <a:lnB>
                      <a:noFill/>
                    </a:lnB>
                  </a:tcPr>
                </a:tc>
                <a:tc>
                  <a:txBody>
                    <a:bodyPr/>
                    <a:lstStyle/>
                    <a:p>
                      <a:pPr>
                        <a:lnSpc>
                          <a:spcPct val="107000"/>
                        </a:lnSpc>
                      </a:pPr>
                      <a:endParaRPr lang="en-US" sz="1000">
                        <a:effectLst/>
                        <a:latin typeface="Calibri" panose="020F0502020204030204" pitchFamily="34" charset="0"/>
                      </a:endParaRPr>
                    </a:p>
                  </a:txBody>
                  <a:tcPr marL="63166" marR="63166" marT="0" marB="0" anchor="b">
                    <a:lnL>
                      <a:noFill/>
                    </a:lnL>
                    <a:lnR>
                      <a:noFill/>
                    </a:lnR>
                    <a:lnT>
                      <a:noFill/>
                    </a:lnT>
                    <a:lnB>
                      <a:noFill/>
                    </a:lnB>
                  </a:tcPr>
                </a:tc>
              </a:tr>
              <a:tr h="193007">
                <a:tc>
                  <a:txBody>
                    <a:bodyPr/>
                    <a:lstStyle/>
                    <a:p>
                      <a:pPr marL="0" marR="0">
                        <a:lnSpc>
                          <a:spcPct val="107000"/>
                        </a:lnSpc>
                        <a:spcBef>
                          <a:spcPts val="0"/>
                        </a:spcBef>
                        <a:spcAft>
                          <a:spcPts val="0"/>
                        </a:spcAft>
                      </a:pPr>
                      <a:r>
                        <a:rPr lang="en-US"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Allegany College of Maryland</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47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125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134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166%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b">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158%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b">
                    <a:lnL>
                      <a:noFill/>
                    </a:lnL>
                    <a:lnR>
                      <a:noFill/>
                    </a:lnR>
                    <a:lnT>
                      <a:noFill/>
                    </a:lnT>
                    <a:lnB>
                      <a:noFill/>
                    </a:lnB>
                  </a:tcPr>
                </a:tc>
              </a:tr>
              <a:tr h="193007">
                <a:tc>
                  <a:txBody>
                    <a:bodyPr/>
                    <a:lstStyle/>
                    <a:p>
                      <a:pPr marL="0" marR="0">
                        <a:lnSpc>
                          <a:spcPct val="107000"/>
                        </a:lnSpc>
                        <a:spcBef>
                          <a:spcPts val="0"/>
                        </a:spcBef>
                        <a:spcAft>
                          <a:spcPts val="0"/>
                        </a:spcAft>
                      </a:pPr>
                      <a:r>
                        <a:rPr lang="en-US"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Anne Arundel Community College</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595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377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586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425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b">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b">
                    <a:lnL>
                      <a:noFill/>
                    </a:lnL>
                    <a:lnR>
                      <a:noFill/>
                    </a:lnR>
                    <a:lnT>
                      <a:noFill/>
                    </a:lnT>
                    <a:lnB>
                      <a:noFill/>
                    </a:lnB>
                  </a:tcPr>
                </a:tc>
              </a:tr>
              <a:tr h="184234">
                <a:tc>
                  <a:txBody>
                    <a:bodyPr/>
                    <a:lstStyle/>
                    <a:p>
                      <a:pPr marL="0" marR="0">
                        <a:lnSpc>
                          <a:spcPct val="107000"/>
                        </a:lnSpc>
                        <a:spcBef>
                          <a:spcPts val="0"/>
                        </a:spcBef>
                        <a:spcAft>
                          <a:spcPts val="0"/>
                        </a:spcAft>
                      </a:pPr>
                      <a:r>
                        <a:rPr lang="en-US"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Baltimore City Community College</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26</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33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NA</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b">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b">
                    <a:lnL>
                      <a:noFill/>
                    </a:lnL>
                    <a:lnR>
                      <a:noFill/>
                    </a:lnR>
                    <a:lnT>
                      <a:noFill/>
                    </a:lnT>
                    <a:lnB>
                      <a:noFill/>
                    </a:lnB>
                  </a:tcPr>
                </a:tc>
              </a:tr>
              <a:tr h="184234">
                <a:tc>
                  <a:txBody>
                    <a:bodyPr/>
                    <a:lstStyle/>
                    <a:p>
                      <a:pPr marL="0" marR="0">
                        <a:lnSpc>
                          <a:spcPct val="107000"/>
                        </a:lnSpc>
                        <a:spcBef>
                          <a:spcPts val="0"/>
                        </a:spcBef>
                        <a:spcAft>
                          <a:spcPts val="0"/>
                        </a:spcAft>
                      </a:pPr>
                      <a:r>
                        <a:rPr lang="en-US"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Carroll Community College</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114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140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108</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143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b">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b">
                    <a:lnL>
                      <a:noFill/>
                    </a:lnL>
                    <a:lnR>
                      <a:noFill/>
                    </a:lnR>
                    <a:lnT>
                      <a:noFill/>
                    </a:lnT>
                    <a:lnB>
                      <a:noFill/>
                    </a:lnB>
                  </a:tcPr>
                </a:tc>
              </a:tr>
              <a:tr h="184234">
                <a:tc>
                  <a:txBody>
                    <a:bodyPr/>
                    <a:lstStyle/>
                    <a:p>
                      <a:pPr marL="0" marR="0">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Cecil College</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123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102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133</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160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b">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b">
                    <a:lnL>
                      <a:noFill/>
                    </a:lnL>
                    <a:lnR>
                      <a:noFill/>
                    </a:lnR>
                    <a:lnT>
                      <a:noFill/>
                    </a:lnT>
                    <a:lnB>
                      <a:noFill/>
                    </a:lnB>
                  </a:tcPr>
                </a:tc>
              </a:tr>
              <a:tr h="184234">
                <a:tc>
                  <a:txBody>
                    <a:bodyPr/>
                    <a:lstStyle/>
                    <a:p>
                      <a:pPr marL="0" marR="0">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Chesapeake College</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227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188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268</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217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b">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b">
                    <a:lnL>
                      <a:noFill/>
                    </a:lnL>
                    <a:lnR>
                      <a:noFill/>
                    </a:lnR>
                    <a:lnT>
                      <a:noFill/>
                    </a:lnT>
                    <a:lnB>
                      <a:noFill/>
                    </a:lnB>
                  </a:tcPr>
                </a:tc>
              </a:tr>
              <a:tr h="184234">
                <a:tc>
                  <a:txBody>
                    <a:bodyPr/>
                    <a:lstStyle/>
                    <a:p>
                      <a:pPr marL="0" marR="0">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College of Southern Maryland</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168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473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202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607</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b">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b">
                    <a:lnL>
                      <a:noFill/>
                    </a:lnL>
                    <a:lnR>
                      <a:noFill/>
                    </a:lnR>
                    <a:lnT>
                      <a:noFill/>
                    </a:lnT>
                    <a:lnB>
                      <a:noFill/>
                    </a:lnB>
                  </a:tcPr>
                </a:tc>
              </a:tr>
              <a:tr h="184234">
                <a:tc>
                  <a:txBody>
                    <a:bodyPr/>
                    <a:lstStyle/>
                    <a:p>
                      <a:pPr marL="0" marR="0">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Community College of Baltimore County</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685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607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742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654</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b">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b">
                    <a:lnL>
                      <a:noFill/>
                    </a:lnL>
                    <a:lnR>
                      <a:noFill/>
                    </a:lnR>
                    <a:lnT>
                      <a:noFill/>
                    </a:lnT>
                    <a:lnB>
                      <a:noFill/>
                    </a:lnB>
                  </a:tcPr>
                </a:tc>
              </a:tr>
              <a:tr h="184234">
                <a:tc>
                  <a:txBody>
                    <a:bodyPr/>
                    <a:lstStyle/>
                    <a:p>
                      <a:pPr marL="0" marR="0">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Frederick Community College</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564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601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854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535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b">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b">
                    <a:lnL>
                      <a:noFill/>
                    </a:lnL>
                    <a:lnR>
                      <a:noFill/>
                    </a:lnR>
                    <a:lnT>
                      <a:noFill/>
                    </a:lnT>
                    <a:lnB>
                      <a:noFill/>
                    </a:lnB>
                  </a:tcPr>
                </a:tc>
              </a:tr>
              <a:tr h="184234">
                <a:tc>
                  <a:txBody>
                    <a:bodyPr/>
                    <a:lstStyle/>
                    <a:p>
                      <a:pPr marL="0" marR="0">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Garrett College</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32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34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33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3%</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b">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b">
                    <a:lnL>
                      <a:noFill/>
                    </a:lnL>
                    <a:lnR>
                      <a:noFill/>
                    </a:lnR>
                    <a:lnT>
                      <a:noFill/>
                    </a:lnT>
                    <a:lnB>
                      <a:noFill/>
                    </a:lnB>
                  </a:tcPr>
                </a:tc>
              </a:tr>
              <a:tr h="184234">
                <a:tc>
                  <a:txBody>
                    <a:bodyPr/>
                    <a:lstStyle/>
                    <a:p>
                      <a:pPr marL="0" marR="0">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Hagerstown Community College</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658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516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618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588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-6%</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b">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b">
                    <a:lnL>
                      <a:noFill/>
                    </a:lnL>
                    <a:lnR>
                      <a:noFill/>
                    </a:lnR>
                    <a:lnT>
                      <a:noFill/>
                    </a:lnT>
                    <a:lnB>
                      <a:noFill/>
                    </a:lnB>
                  </a:tcPr>
                </a:tc>
              </a:tr>
              <a:tr h="184234">
                <a:tc>
                  <a:txBody>
                    <a:bodyPr/>
                    <a:lstStyle/>
                    <a:p>
                      <a:pPr marL="0" marR="0">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Harford Community College</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157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153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60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68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-62%</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b">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b">
                    <a:lnL>
                      <a:noFill/>
                    </a:lnL>
                    <a:lnR>
                      <a:noFill/>
                    </a:lnR>
                    <a:lnT>
                      <a:noFill/>
                    </a:lnT>
                    <a:lnB>
                      <a:noFill/>
                    </a:lnB>
                  </a:tcPr>
                </a:tc>
              </a:tr>
              <a:tr h="184234">
                <a:tc>
                  <a:txBody>
                    <a:bodyPr/>
                    <a:lstStyle/>
                    <a:p>
                      <a:pPr marL="0" marR="0">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Howard Community College</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82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75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99</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90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21%</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b">
                    <a:lnL>
                      <a:noFill/>
                    </a:lnL>
                    <a:lnR>
                      <a:noFill/>
                    </a:lnR>
                    <a:lnT>
                      <a:noFill/>
                    </a:lnT>
                    <a:lnB>
                      <a:noFill/>
                    </a:lnB>
                  </a:tcPr>
                </a:tc>
                <a:tc>
                  <a:txBody>
                    <a:bodyPr/>
                    <a:lstStyle/>
                    <a:p>
                      <a:pPr marL="0" marR="0" algn="ctr">
                        <a:lnSpc>
                          <a:spcPct val="107000"/>
                        </a:lnSpc>
                        <a:spcBef>
                          <a:spcPts val="0"/>
                        </a:spcBef>
                        <a:spcAft>
                          <a:spcPts val="0"/>
                        </a:spcAft>
                      </a:pPr>
                      <a:r>
                        <a:rPr lang="en-US"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b">
                    <a:lnL>
                      <a:noFill/>
                    </a:lnL>
                    <a:lnR>
                      <a:noFill/>
                    </a:lnR>
                    <a:lnT>
                      <a:noFill/>
                    </a:lnT>
                    <a:lnB>
                      <a:noFill/>
                    </a:lnB>
                  </a:tcPr>
                </a:tc>
              </a:tr>
              <a:tr h="184234">
                <a:tc>
                  <a:txBody>
                    <a:bodyPr/>
                    <a:lstStyle/>
                    <a:p>
                      <a:pPr marL="0" marR="0">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Montgomery College</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391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405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475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442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b">
                    <a:lnL>
                      <a:noFill/>
                    </a:lnL>
                    <a:lnR>
                      <a:noFill/>
                    </a:lnR>
                    <a:lnT>
                      <a:noFill/>
                    </a:lnT>
                    <a:lnB>
                      <a:noFill/>
                    </a:lnB>
                  </a:tcPr>
                </a:tc>
                <a:tc>
                  <a:txBody>
                    <a:bodyPr/>
                    <a:lstStyle/>
                    <a:p>
                      <a:pPr marL="0" marR="0" algn="ctr">
                        <a:lnSpc>
                          <a:spcPct val="107000"/>
                        </a:lnSpc>
                        <a:spcBef>
                          <a:spcPts val="0"/>
                        </a:spcBef>
                        <a:spcAft>
                          <a:spcPts val="0"/>
                        </a:spcAft>
                      </a:pPr>
                      <a:r>
                        <a:rPr lang="en-US"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9%</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b">
                    <a:lnL>
                      <a:noFill/>
                    </a:lnL>
                    <a:lnR>
                      <a:noFill/>
                    </a:lnR>
                    <a:lnT>
                      <a:noFill/>
                    </a:lnT>
                    <a:lnB>
                      <a:noFill/>
                    </a:lnB>
                  </a:tcPr>
                </a:tc>
              </a:tr>
              <a:tr h="184234">
                <a:tc>
                  <a:txBody>
                    <a:bodyPr/>
                    <a:lstStyle/>
                    <a:p>
                      <a:pPr marL="0" marR="0">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Prince George’s Community College</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323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334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674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699</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109%</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b">
                    <a:lnL>
                      <a:noFill/>
                    </a:lnL>
                    <a:lnR>
                      <a:noFill/>
                    </a:lnR>
                    <a:lnT>
                      <a:noFill/>
                    </a:lnT>
                    <a:lnB>
                      <a:noFill/>
                    </a:lnB>
                  </a:tcPr>
                </a:tc>
                <a:tc>
                  <a:txBody>
                    <a:bodyPr/>
                    <a:lstStyle/>
                    <a:p>
                      <a:pPr marL="0" marR="0" algn="ctr">
                        <a:lnSpc>
                          <a:spcPct val="107000"/>
                        </a:lnSpc>
                        <a:spcBef>
                          <a:spcPts val="0"/>
                        </a:spcBef>
                        <a:spcAft>
                          <a:spcPts val="0"/>
                        </a:spcAft>
                      </a:pPr>
                      <a:r>
                        <a:rPr lang="en-US"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109%</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b">
                    <a:lnL>
                      <a:noFill/>
                    </a:lnL>
                    <a:lnR>
                      <a:noFill/>
                    </a:lnR>
                    <a:lnT>
                      <a:noFill/>
                    </a:lnT>
                    <a:lnB>
                      <a:noFill/>
                    </a:lnB>
                  </a:tcPr>
                </a:tc>
              </a:tr>
              <a:tr h="184234">
                <a:tc>
                  <a:txBody>
                    <a:bodyPr/>
                    <a:lstStyle/>
                    <a:p>
                      <a:pPr marL="0" marR="0">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Wor-Wic Community College</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142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126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183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190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29%</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b">
                    <a:lnL>
                      <a:noFill/>
                    </a:lnL>
                    <a:lnR>
                      <a:noFill/>
                    </a:lnR>
                    <a:lnT>
                      <a:noFill/>
                    </a:lnT>
                    <a:lnB>
                      <a:noFill/>
                    </a:lnB>
                  </a:tcPr>
                </a:tc>
                <a:tc>
                  <a:txBody>
                    <a:bodyPr/>
                    <a:lstStyle/>
                    <a:p>
                      <a:pPr marL="0" marR="0" algn="ctr">
                        <a:lnSpc>
                          <a:spcPct val="107000"/>
                        </a:lnSpc>
                        <a:spcBef>
                          <a:spcPts val="0"/>
                        </a:spcBef>
                        <a:spcAft>
                          <a:spcPts val="0"/>
                        </a:spcAft>
                      </a:pPr>
                      <a:r>
                        <a:rPr lang="en-US"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51%</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b">
                    <a:lnL>
                      <a:noFill/>
                    </a:lnL>
                    <a:lnR>
                      <a:noFill/>
                    </a:lnR>
                    <a:lnT>
                      <a:noFill/>
                    </a:lnT>
                    <a:lnB>
                      <a:noFill/>
                    </a:lnB>
                  </a:tcPr>
                </a:tc>
              </a:tr>
              <a:tr h="165226">
                <a:tc>
                  <a:txBody>
                    <a:bodyPr/>
                    <a:lstStyle/>
                    <a:p>
                      <a:pPr>
                        <a:lnSpc>
                          <a:spcPct val="107000"/>
                        </a:lnSpc>
                      </a:pPr>
                      <a:endParaRPr lang="en-US" sz="1000">
                        <a:effectLst/>
                        <a:latin typeface="Calibri" panose="020F0502020204030204" pitchFamily="34" charset="0"/>
                      </a:endParaRPr>
                    </a:p>
                  </a:txBody>
                  <a:tcPr marL="63166" marR="63166" marT="0" marB="0" anchor="ctr">
                    <a:lnL>
                      <a:noFill/>
                    </a:lnL>
                    <a:lnR>
                      <a:noFill/>
                    </a:lnR>
                    <a:lnT>
                      <a:noFill/>
                    </a:lnT>
                    <a:lnB>
                      <a:noFill/>
                    </a:lnB>
                  </a:tcPr>
                </a:tc>
                <a:tc>
                  <a:txBody>
                    <a:bodyPr/>
                    <a:lstStyle/>
                    <a:p>
                      <a:pPr>
                        <a:lnSpc>
                          <a:spcPct val="107000"/>
                        </a:lnSpc>
                      </a:pPr>
                      <a:endParaRPr lang="en-US" sz="1000">
                        <a:effectLst/>
                        <a:latin typeface="Calibri" panose="020F0502020204030204" pitchFamily="34" charset="0"/>
                      </a:endParaRPr>
                    </a:p>
                  </a:txBody>
                  <a:tcPr marL="63166" marR="63166" marT="0" marB="0" anchor="ctr">
                    <a:lnL>
                      <a:noFill/>
                    </a:lnL>
                    <a:lnR>
                      <a:noFill/>
                    </a:lnR>
                    <a:lnT>
                      <a:noFill/>
                    </a:lnT>
                    <a:lnB>
                      <a:noFill/>
                    </a:lnB>
                  </a:tcPr>
                </a:tc>
                <a:tc>
                  <a:txBody>
                    <a:bodyPr/>
                    <a:lstStyle/>
                    <a:p>
                      <a:pPr>
                        <a:lnSpc>
                          <a:spcPct val="107000"/>
                        </a:lnSpc>
                      </a:pPr>
                      <a:endParaRPr lang="en-US" sz="1000">
                        <a:effectLst/>
                        <a:latin typeface="Calibri" panose="020F0502020204030204" pitchFamily="34" charset="0"/>
                      </a:endParaRPr>
                    </a:p>
                  </a:txBody>
                  <a:tcPr marL="63166" marR="63166" marT="0" marB="0" anchor="ctr">
                    <a:lnL>
                      <a:noFill/>
                    </a:lnL>
                    <a:lnR>
                      <a:noFill/>
                    </a:lnR>
                    <a:lnT>
                      <a:noFill/>
                    </a:lnT>
                    <a:lnB>
                      <a:noFill/>
                    </a:lnB>
                  </a:tcPr>
                </a:tc>
                <a:tc>
                  <a:txBody>
                    <a:bodyPr/>
                    <a:lstStyle/>
                    <a:p>
                      <a:pPr>
                        <a:lnSpc>
                          <a:spcPct val="107000"/>
                        </a:lnSpc>
                      </a:pPr>
                      <a:endParaRPr lang="en-US" sz="1000">
                        <a:effectLst/>
                        <a:latin typeface="Calibri" panose="020F0502020204030204" pitchFamily="34" charset="0"/>
                      </a:endParaRPr>
                    </a:p>
                  </a:txBody>
                  <a:tcPr marL="63166" marR="63166" marT="0" marB="0" anchor="ctr">
                    <a:lnL>
                      <a:noFill/>
                    </a:lnL>
                    <a:lnR>
                      <a:noFill/>
                    </a:lnR>
                    <a:lnT>
                      <a:noFill/>
                    </a:lnT>
                    <a:lnB>
                      <a:noFill/>
                    </a:lnB>
                  </a:tcPr>
                </a:tc>
                <a:tc>
                  <a:txBody>
                    <a:bodyPr/>
                    <a:lstStyle/>
                    <a:p>
                      <a:pPr>
                        <a:lnSpc>
                          <a:spcPct val="107000"/>
                        </a:lnSpc>
                      </a:pPr>
                      <a:endParaRPr lang="en-US" sz="1000">
                        <a:effectLst/>
                        <a:latin typeface="Calibri" panose="020F0502020204030204" pitchFamily="34" charset="0"/>
                      </a:endParaRPr>
                    </a:p>
                  </a:txBody>
                  <a:tcPr marL="63166" marR="63166" marT="0" marB="0" anchor="ctr">
                    <a:lnL>
                      <a:noFill/>
                    </a:lnL>
                    <a:lnR>
                      <a:noFill/>
                    </a:lnR>
                    <a:lnT>
                      <a:noFill/>
                    </a:lnT>
                    <a:lnB>
                      <a:noFill/>
                    </a:lnB>
                  </a:tcPr>
                </a:tc>
                <a:tc>
                  <a:txBody>
                    <a:bodyPr/>
                    <a:lstStyle/>
                    <a:p>
                      <a:pPr>
                        <a:lnSpc>
                          <a:spcPct val="107000"/>
                        </a:lnSpc>
                      </a:pPr>
                      <a:endParaRPr lang="en-US" sz="1000">
                        <a:effectLst/>
                        <a:latin typeface="Calibri" panose="020F0502020204030204" pitchFamily="34" charset="0"/>
                      </a:endParaRPr>
                    </a:p>
                  </a:txBody>
                  <a:tcPr marL="63166" marR="63166" marT="0" marB="0" anchor="b">
                    <a:lnL>
                      <a:noFill/>
                    </a:lnL>
                    <a:lnR>
                      <a:noFill/>
                    </a:lnR>
                    <a:lnT>
                      <a:noFill/>
                    </a:lnT>
                    <a:lnB>
                      <a:noFill/>
                    </a:lnB>
                  </a:tcPr>
                </a:tc>
                <a:tc>
                  <a:txBody>
                    <a:bodyPr/>
                    <a:lstStyle/>
                    <a:p>
                      <a:pPr>
                        <a:lnSpc>
                          <a:spcPct val="107000"/>
                        </a:lnSpc>
                      </a:pPr>
                      <a:endParaRPr lang="en-US" sz="1000" dirty="0">
                        <a:effectLst/>
                        <a:latin typeface="Calibri" panose="020F0502020204030204" pitchFamily="34" charset="0"/>
                      </a:endParaRPr>
                    </a:p>
                  </a:txBody>
                  <a:tcPr marL="63166" marR="63166" marT="0" marB="0" anchor="b">
                    <a:lnL>
                      <a:noFill/>
                    </a:lnL>
                    <a:lnR>
                      <a:noFill/>
                    </a:lnR>
                    <a:lnT>
                      <a:noFill/>
                    </a:lnT>
                    <a:lnB>
                      <a:noFill/>
                    </a:lnB>
                  </a:tcPr>
                </a:tc>
              </a:tr>
              <a:tr h="184234">
                <a:tc>
                  <a:txBody>
                    <a:bodyPr/>
                    <a:lstStyle/>
                    <a:p>
                      <a:pPr marL="0" marR="0">
                        <a:lnSpc>
                          <a:spcPct val="107000"/>
                        </a:lnSpc>
                        <a:spcBef>
                          <a:spcPts val="0"/>
                        </a:spcBef>
                        <a:spcAft>
                          <a:spcPts val="0"/>
                        </a:spcAft>
                      </a:pPr>
                      <a:r>
                        <a:rPr lang="en-US" sz="10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Total</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4,308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4,209</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5,161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5,013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b">
                    <a:lnL>
                      <a:noFill/>
                    </a:lnL>
                    <a:lnR>
                      <a:noFill/>
                    </a:lnR>
                    <a:lnT>
                      <a:noFill/>
                    </a:lnT>
                    <a:lnB>
                      <a:noFill/>
                    </a:lnB>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19%</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b">
                    <a:lnL>
                      <a:noFill/>
                    </a:lnL>
                    <a:lnR>
                      <a:noFill/>
                    </a:lnR>
                    <a:lnT>
                      <a:noFill/>
                    </a:lnT>
                    <a:lnB>
                      <a:noFill/>
                    </a:lnB>
                  </a:tcPr>
                </a:tc>
              </a:tr>
              <a:tr h="150195">
                <a:tc>
                  <a:txBody>
                    <a:bodyPr/>
                    <a:lstStyle/>
                    <a:p>
                      <a:pPr marL="0" marR="0" algn="ctr">
                        <a:lnSpc>
                          <a:spcPct val="107000"/>
                        </a:lnSpc>
                        <a:spcBef>
                          <a:spcPts val="0"/>
                        </a:spcBef>
                        <a:spcAft>
                          <a:spcPts val="0"/>
                        </a:spcAft>
                      </a:pPr>
                      <a:r>
                        <a:rPr lang="en-US" sz="1000" i="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US" sz="1000" i="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nSpc>
                          <a:spcPct val="107000"/>
                        </a:lnSpc>
                        <a:spcBef>
                          <a:spcPts val="0"/>
                        </a:spcBef>
                        <a:spcAft>
                          <a:spcPts val="0"/>
                        </a:spcAft>
                      </a:pPr>
                      <a:r>
                        <a:rPr lang="en-US" sz="1000" i="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US" sz="1000" i="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nSpc>
                          <a:spcPct val="107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a:txBody>
                    <a:bodyPr/>
                    <a:lstStyle/>
                    <a:p>
                      <a:pPr marL="0" marR="0" algn="ctr">
                        <a:lnSpc>
                          <a:spcPct val="107000"/>
                        </a:lnSpc>
                        <a:spcBef>
                          <a:spcPts val="0"/>
                        </a:spcBef>
                        <a:spcAft>
                          <a:spcPts val="0"/>
                        </a:spcAft>
                      </a:pPr>
                      <a:r>
                        <a:rPr lang="en-US"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r>
              <a:tr h="184234">
                <a:tc gridSpan="7">
                  <a:txBody>
                    <a:bodyPr/>
                    <a:lstStyle/>
                    <a:p>
                      <a:pPr marL="0" marR="0">
                        <a:lnSpc>
                          <a:spcPct val="107000"/>
                        </a:lnSpc>
                        <a:spcBef>
                          <a:spcPts val="0"/>
                        </a:spcBef>
                        <a:spcAft>
                          <a:spcPts val="0"/>
                        </a:spcAft>
                      </a:pPr>
                      <a:r>
                        <a:rPr lang="en-US" sz="1000" i="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Source:  Maryland Association of Community Colleges</a:t>
                      </a:r>
                      <a:endParaRPr lang="en-US" sz="1000" i="0" dirty="0">
                        <a:effectLst/>
                        <a:latin typeface="Calibri" panose="020F0502020204030204" pitchFamily="34" charset="0"/>
                        <a:ea typeface="Calibri" panose="020F0502020204030204" pitchFamily="34" charset="0"/>
                        <a:cs typeface="Times New Roman" panose="02020603050405020304" pitchFamily="18" charset="0"/>
                      </a:endParaRPr>
                    </a:p>
                  </a:txBody>
                  <a:tcPr marL="63166" marR="63166" marT="0" marB="0" anchor="ctr">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5" name="Rectangle 4"/>
          <p:cNvSpPr/>
          <p:nvPr/>
        </p:nvSpPr>
        <p:spPr>
          <a:xfrm>
            <a:off x="579757" y="1458191"/>
            <a:ext cx="7679686" cy="461665"/>
          </a:xfrm>
          <a:prstGeom prst="rect">
            <a:avLst/>
          </a:prstGeom>
        </p:spPr>
        <p:txBody>
          <a:bodyPr wrap="square">
            <a:spAutoFit/>
          </a:bodyPr>
          <a:lstStyle/>
          <a:p>
            <a:pPr algn="ctr"/>
            <a:r>
              <a:rPr lang="en-US" sz="2400" dirty="0" smtClean="0"/>
              <a:t>2013-2014 </a:t>
            </a:r>
            <a:r>
              <a:rPr lang="en-US" sz="2400" dirty="0"/>
              <a:t>and 2014-2015 Academic Years</a:t>
            </a:r>
          </a:p>
        </p:txBody>
      </p:sp>
    </p:spTree>
    <p:extLst>
      <p:ext uri="{BB962C8B-B14F-4D97-AF65-F5344CB8AC3E}">
        <p14:creationId xmlns:p14="http://schemas.microsoft.com/office/powerpoint/2010/main" val="41270831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Dual Enrollment:  Challenges</a:t>
            </a:r>
            <a:endParaRPr lang="en-US" b="1"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smtClean="0"/>
              <a:t>MHEC identified </a:t>
            </a:r>
            <a:r>
              <a:rPr lang="en-US" dirty="0"/>
              <a:t>several challenges </a:t>
            </a:r>
            <a:r>
              <a:rPr lang="en-US" dirty="0" smtClean="0"/>
              <a:t>to be </a:t>
            </a:r>
            <a:r>
              <a:rPr lang="en-US" dirty="0"/>
              <a:t>addressed:  </a:t>
            </a:r>
            <a:endParaRPr lang="en-US" dirty="0" smtClean="0"/>
          </a:p>
          <a:p>
            <a:pPr marL="0" indent="0">
              <a:buNone/>
            </a:pPr>
            <a:endParaRPr lang="en-US" sz="1000" dirty="0" smtClean="0"/>
          </a:p>
          <a:p>
            <a:pPr marL="971550" lvl="1" indent="-514350" algn="just">
              <a:buFont typeface="+mj-lt"/>
              <a:buAutoNum type="arabicParenR"/>
            </a:pPr>
            <a:r>
              <a:rPr lang="en-US" dirty="0" smtClean="0"/>
              <a:t>coordination </a:t>
            </a:r>
            <a:r>
              <a:rPr lang="en-US" dirty="0"/>
              <a:t>of a statewide dual enrollment outreach campaign </a:t>
            </a:r>
            <a:r>
              <a:rPr lang="en-US" dirty="0" smtClean="0"/>
              <a:t>to </a:t>
            </a:r>
            <a:r>
              <a:rPr lang="en-US" dirty="0"/>
              <a:t>make all students and parents aware of dual enrollment opportunities; </a:t>
            </a:r>
            <a:endParaRPr lang="en-US" dirty="0" smtClean="0"/>
          </a:p>
          <a:p>
            <a:pPr marL="685800" lvl="1" indent="-228600" algn="just">
              <a:buFont typeface="+mj-lt"/>
              <a:buAutoNum type="arabicParenR"/>
            </a:pPr>
            <a:endParaRPr lang="en-US" sz="1000" dirty="0" smtClean="0"/>
          </a:p>
          <a:p>
            <a:pPr marL="971550" lvl="1" indent="-514350" algn="just">
              <a:buFont typeface="+mj-lt"/>
              <a:buAutoNum type="arabicParenR"/>
            </a:pPr>
            <a:r>
              <a:rPr lang="en-US" dirty="0" smtClean="0"/>
              <a:t>determine </a:t>
            </a:r>
            <a:r>
              <a:rPr lang="en-US" dirty="0"/>
              <a:t>whether college credit should be equivalent to </a:t>
            </a:r>
            <a:r>
              <a:rPr lang="en-US" dirty="0" smtClean="0"/>
              <a:t>     high </a:t>
            </a:r>
            <a:r>
              <a:rPr lang="en-US" dirty="0"/>
              <a:t>school advanced placement courses; </a:t>
            </a:r>
            <a:endParaRPr lang="en-US" dirty="0" smtClean="0"/>
          </a:p>
          <a:p>
            <a:pPr marL="685800" lvl="1" indent="-228600" algn="just">
              <a:buFont typeface="+mj-lt"/>
              <a:buAutoNum type="arabicParenR"/>
            </a:pPr>
            <a:endParaRPr lang="en-US" sz="1000" dirty="0" smtClean="0"/>
          </a:p>
          <a:p>
            <a:pPr marL="971550" lvl="1" indent="-514350" algn="just">
              <a:buFont typeface="+mj-lt"/>
              <a:buAutoNum type="arabicParenR"/>
            </a:pPr>
            <a:r>
              <a:rPr lang="en-US" dirty="0" smtClean="0"/>
              <a:t>determine </a:t>
            </a:r>
            <a:r>
              <a:rPr lang="en-US" dirty="0"/>
              <a:t>whether college courses taught on a high school campus should be accepted at other institutions for postsecondary credit; and </a:t>
            </a:r>
            <a:endParaRPr lang="en-US" dirty="0" smtClean="0"/>
          </a:p>
          <a:p>
            <a:pPr marL="971550" lvl="1" indent="-514350" algn="just">
              <a:buFont typeface="+mj-lt"/>
              <a:buAutoNum type="arabicParenR"/>
            </a:pPr>
            <a:endParaRPr lang="en-US" sz="1000" dirty="0" smtClean="0"/>
          </a:p>
          <a:p>
            <a:pPr marL="971550" lvl="1" indent="-514350" algn="just">
              <a:buFont typeface="+mj-lt"/>
              <a:buAutoNum type="arabicParenR"/>
            </a:pPr>
            <a:r>
              <a:rPr lang="en-US" dirty="0" smtClean="0"/>
              <a:t>determine </a:t>
            </a:r>
            <a:r>
              <a:rPr lang="en-US" dirty="0"/>
              <a:t>whether non-credit certification courses that are part of a Career and Technical Education (CTE) curriculum should be included in a dual enrollment program.</a:t>
            </a:r>
          </a:p>
        </p:txBody>
      </p:sp>
      <p:sp>
        <p:nvSpPr>
          <p:cNvPr id="4" name="Slide Number Placeholder 3"/>
          <p:cNvSpPr>
            <a:spLocks noGrp="1"/>
          </p:cNvSpPr>
          <p:nvPr>
            <p:ph type="sldNum" sz="quarter" idx="12"/>
          </p:nvPr>
        </p:nvSpPr>
        <p:spPr/>
        <p:txBody>
          <a:bodyPr/>
          <a:lstStyle/>
          <a:p>
            <a:fld id="{51A88759-4E6B-47DC-9AA9-827B05921F57}" type="slidenum">
              <a:rPr lang="en-US" smtClean="0"/>
              <a:pPr/>
              <a:t>7</a:t>
            </a:fld>
            <a:endParaRPr lang="en-US"/>
          </a:p>
        </p:txBody>
      </p:sp>
    </p:spTree>
    <p:extLst>
      <p:ext uri="{BB962C8B-B14F-4D97-AF65-F5344CB8AC3E}">
        <p14:creationId xmlns:p14="http://schemas.microsoft.com/office/powerpoint/2010/main" val="36206601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b="1" dirty="0" smtClean="0"/>
              <a:t>Degree Plans and Pathways and Academic Advising</a:t>
            </a:r>
            <a:endParaRPr lang="en-US" b="1" dirty="0"/>
          </a:p>
        </p:txBody>
      </p:sp>
      <p:sp>
        <p:nvSpPr>
          <p:cNvPr id="3" name="Content Placeholder 2"/>
          <p:cNvSpPr>
            <a:spLocks noGrp="1"/>
          </p:cNvSpPr>
          <p:nvPr>
            <p:ph idx="1"/>
          </p:nvPr>
        </p:nvSpPr>
        <p:spPr>
          <a:xfrm>
            <a:off x="457200" y="1426029"/>
            <a:ext cx="8229600" cy="4907423"/>
          </a:xfrm>
        </p:spPr>
        <p:txBody>
          <a:bodyPr>
            <a:normAutofit fontScale="55000" lnSpcReduction="20000"/>
          </a:bodyPr>
          <a:lstStyle/>
          <a:p>
            <a:pPr marL="0" indent="0">
              <a:buNone/>
            </a:pPr>
            <a:r>
              <a:rPr lang="en-US" sz="4000" b="1" dirty="0" smtClean="0"/>
              <a:t>Degree Plans</a:t>
            </a:r>
          </a:p>
          <a:p>
            <a:pPr marL="0" indent="0">
              <a:buNone/>
            </a:pPr>
            <a:endParaRPr lang="en-US" sz="1300" b="1" dirty="0" smtClean="0"/>
          </a:p>
          <a:p>
            <a:pPr marL="0" indent="0">
              <a:buNone/>
            </a:pPr>
            <a:r>
              <a:rPr lang="en-US" sz="3400" b="1" dirty="0" smtClean="0"/>
              <a:t>Requirements:</a:t>
            </a:r>
          </a:p>
          <a:p>
            <a:pPr lvl="1" algn="just">
              <a:buFont typeface="Arial" panose="020B0604020202020204" pitchFamily="34" charset="0"/>
              <a:buChar char="•"/>
            </a:pPr>
            <a:r>
              <a:rPr lang="en-US" sz="2900" dirty="0" smtClean="0"/>
              <a:t>student enrolled </a:t>
            </a:r>
            <a:r>
              <a:rPr lang="en-US" sz="2900" dirty="0"/>
              <a:t>in a public four-year </a:t>
            </a:r>
            <a:r>
              <a:rPr lang="en-US" sz="2900" dirty="0" smtClean="0"/>
              <a:t>institution must </a:t>
            </a:r>
            <a:r>
              <a:rPr lang="en-US" sz="2900" dirty="0"/>
              <a:t>file a degree </a:t>
            </a:r>
            <a:r>
              <a:rPr lang="en-US" sz="2900" dirty="0" smtClean="0"/>
              <a:t>plan </a:t>
            </a:r>
            <a:r>
              <a:rPr lang="en-US" sz="2900" dirty="0"/>
              <a:t>with the institution before earning 45 </a:t>
            </a:r>
            <a:r>
              <a:rPr lang="en-US" sz="2900" dirty="0" smtClean="0"/>
              <a:t>credits; </a:t>
            </a:r>
          </a:p>
          <a:p>
            <a:pPr marL="457200" lvl="1" indent="0" algn="just">
              <a:buNone/>
            </a:pPr>
            <a:endParaRPr lang="en-US" sz="1300" dirty="0" smtClean="0"/>
          </a:p>
          <a:p>
            <a:pPr lvl="1" algn="just">
              <a:buFont typeface="Arial" panose="020B0604020202020204" pitchFamily="34" charset="0"/>
              <a:buChar char="•"/>
            </a:pPr>
            <a:r>
              <a:rPr lang="en-US" dirty="0" smtClean="0"/>
              <a:t>transfer students with at </a:t>
            </a:r>
            <a:r>
              <a:rPr lang="en-US" dirty="0"/>
              <a:t>least 45 credits must submit the plan during their first </a:t>
            </a:r>
            <a:r>
              <a:rPr lang="en-US" dirty="0" smtClean="0"/>
              <a:t>semester; </a:t>
            </a:r>
            <a:endParaRPr lang="en-US" dirty="0"/>
          </a:p>
          <a:p>
            <a:pPr lvl="1" algn="just">
              <a:buFont typeface="Arial" panose="020B0604020202020204" pitchFamily="34" charset="0"/>
              <a:buChar char="•"/>
            </a:pPr>
            <a:r>
              <a:rPr lang="en-US" dirty="0"/>
              <a:t>d</a:t>
            </a:r>
            <a:r>
              <a:rPr lang="en-US" dirty="0" smtClean="0"/>
              <a:t>egree-seeking student at community college must submit plan on entering </a:t>
            </a:r>
            <a:r>
              <a:rPr lang="en-US" smtClean="0"/>
              <a:t>the institution; and</a:t>
            </a:r>
            <a:endParaRPr lang="en-US" dirty="0" smtClean="0"/>
          </a:p>
          <a:p>
            <a:pPr marL="457200" lvl="1" indent="0" algn="just">
              <a:buNone/>
            </a:pPr>
            <a:endParaRPr lang="en-US" sz="1300" dirty="0"/>
          </a:p>
          <a:p>
            <a:pPr lvl="1" algn="just">
              <a:buFont typeface="Arial" panose="020B0604020202020204" pitchFamily="34" charset="0"/>
              <a:buChar char="•"/>
            </a:pPr>
            <a:r>
              <a:rPr lang="en-US" dirty="0" smtClean="0"/>
              <a:t>plans must be developed </a:t>
            </a:r>
            <a:r>
              <a:rPr lang="en-US" dirty="0"/>
              <a:t>in consultation with an academic adviser in the student’s degree program, </a:t>
            </a:r>
            <a:r>
              <a:rPr lang="en-US" dirty="0" smtClean="0"/>
              <a:t>if available, or with any of the institution’s academic advisers.  </a:t>
            </a:r>
          </a:p>
          <a:p>
            <a:pPr lvl="1"/>
            <a:endParaRPr lang="en-US" sz="1300" b="1" dirty="0" smtClean="0"/>
          </a:p>
          <a:p>
            <a:pPr marL="0" indent="0">
              <a:buNone/>
            </a:pPr>
            <a:r>
              <a:rPr lang="en-US" sz="3400" b="1" dirty="0" smtClean="0"/>
              <a:t>Implementation:</a:t>
            </a:r>
            <a:endParaRPr lang="en-US" sz="3400" b="1" dirty="0"/>
          </a:p>
          <a:p>
            <a:pPr marL="457200" lvl="1" indent="0" algn="just">
              <a:buNone/>
            </a:pPr>
            <a:r>
              <a:rPr lang="en-US" dirty="0" smtClean="0"/>
              <a:t>All </a:t>
            </a:r>
            <a:r>
              <a:rPr lang="en-US" dirty="0"/>
              <a:t>two- and four-year institutions have implemented advising practices and systems incorporating degree completion plans for all students. </a:t>
            </a:r>
            <a:endParaRPr lang="en-US" dirty="0" smtClean="0"/>
          </a:p>
          <a:p>
            <a:pPr marL="457200" lvl="1" indent="0" algn="just">
              <a:buNone/>
            </a:pPr>
            <a:endParaRPr lang="en-US" sz="1300" dirty="0" smtClean="0"/>
          </a:p>
          <a:p>
            <a:pPr marL="457200" lvl="1" indent="0" algn="just">
              <a:buNone/>
            </a:pPr>
            <a:r>
              <a:rPr lang="en-US" dirty="0" smtClean="0"/>
              <a:t>Most </a:t>
            </a:r>
            <a:r>
              <a:rPr lang="en-US" dirty="0"/>
              <a:t>institutions are moving towards providing electronic degree planning systems that allow students to plan and maintain their plans with the college student information data system</a:t>
            </a:r>
            <a:r>
              <a:rPr lang="en-US" dirty="0" smtClean="0"/>
              <a:t>.</a:t>
            </a:r>
          </a:p>
          <a:p>
            <a:pPr marL="457200" lvl="1" indent="0" algn="just">
              <a:buNone/>
            </a:pPr>
            <a:endParaRPr lang="en-US" dirty="0"/>
          </a:p>
        </p:txBody>
      </p:sp>
      <p:sp>
        <p:nvSpPr>
          <p:cNvPr id="4" name="Slide Number Placeholder 3"/>
          <p:cNvSpPr>
            <a:spLocks noGrp="1"/>
          </p:cNvSpPr>
          <p:nvPr>
            <p:ph type="sldNum" sz="quarter" idx="12"/>
          </p:nvPr>
        </p:nvSpPr>
        <p:spPr/>
        <p:txBody>
          <a:bodyPr/>
          <a:lstStyle/>
          <a:p>
            <a:fld id="{51A88759-4E6B-47DC-9AA9-827B05921F57}" type="slidenum">
              <a:rPr lang="en-US" smtClean="0"/>
              <a:pPr/>
              <a:t>8</a:t>
            </a:fld>
            <a:endParaRPr lang="en-US" dirty="0"/>
          </a:p>
        </p:txBody>
      </p:sp>
    </p:spTree>
    <p:extLst>
      <p:ext uri="{BB962C8B-B14F-4D97-AF65-F5344CB8AC3E}">
        <p14:creationId xmlns:p14="http://schemas.microsoft.com/office/powerpoint/2010/main" val="3137172233"/>
      </p:ext>
    </p:extLst>
  </p:cSld>
  <p:clrMapOvr>
    <a:masterClrMapping/>
  </p:clrMapOvr>
  <p:timing>
    <p:tnLst>
      <p:par>
        <p:cTn id="1" dur="indefinite" restart="never" nodeType="tmRoot"/>
      </p:par>
    </p:tnLst>
  </p:timing>
</p:sld>
</file>

<file path=ppt/theme/theme1.xml><?xml version="1.0" encoding="utf-8"?>
<a:theme xmlns:a="http://schemas.openxmlformats.org/drawingml/2006/main" name="OPA Landscape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OPA Landscape Template</Template>
  <TotalTime>5954</TotalTime>
  <Words>3043</Words>
  <Application>Microsoft Office PowerPoint</Application>
  <PresentationFormat>On-screen Show (4:3)</PresentationFormat>
  <Paragraphs>391</Paragraphs>
  <Slides>22</Slides>
  <Notes>22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OPA Landscape Template</vt:lpstr>
      <vt:lpstr>College Completion Initiatives </vt:lpstr>
      <vt:lpstr>College Completion Goal</vt:lpstr>
      <vt:lpstr>Progress Toward Maryland’s 55% College Completion Goal</vt:lpstr>
      <vt:lpstr>College Completion Goal (cont’d)</vt:lpstr>
      <vt:lpstr>Higher Education Elements of  Senate Bill 740</vt:lpstr>
      <vt:lpstr>Dual Enrollment: Tuition and Costs</vt:lpstr>
      <vt:lpstr>Dually Enrolled Students at Community Colleges in the State</vt:lpstr>
      <vt:lpstr>Dual Enrollment:  Challenges</vt:lpstr>
      <vt:lpstr>Degree Plans and Pathways and Academic Advising</vt:lpstr>
      <vt:lpstr>Degree Plans and Pathways and Academic Advising (cont’d)</vt:lpstr>
      <vt:lpstr>Statewide Transfer Agreements</vt:lpstr>
      <vt:lpstr>Articulation of Credits</vt:lpstr>
      <vt:lpstr>Community College Transfer Students 2012-2013 Data</vt:lpstr>
      <vt:lpstr>Transfers from Community Colleges to Public Four-year Institutions</vt:lpstr>
      <vt:lpstr>Transfers Received by Public Four-year Institutions from Community Colleges</vt:lpstr>
      <vt:lpstr>Reverse Transfer Agreements</vt:lpstr>
      <vt:lpstr>Reverse Transfer Agreements (cont’d)</vt:lpstr>
      <vt:lpstr>Financial Incentives for Transfer Students</vt:lpstr>
      <vt:lpstr>Near Completers</vt:lpstr>
      <vt:lpstr>Near Completers:  One Step Away Grant Program</vt:lpstr>
      <vt:lpstr>Near Completers (cont’d)</vt:lpstr>
      <vt:lpstr>Near Completers (cont’d)</vt:lpstr>
    </vt:vector>
  </TitlesOfParts>
  <Company>MGA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of PreK-12 and Higher Education in Maryland</dc:title>
  <dc:creator>Erika Schissler</dc:creator>
  <cp:lastModifiedBy>Michele Williams</cp:lastModifiedBy>
  <cp:revision>630</cp:revision>
  <cp:lastPrinted>2015-11-30T21:58:41Z</cp:lastPrinted>
  <dcterms:created xsi:type="dcterms:W3CDTF">2010-11-04T14:16:23Z</dcterms:created>
  <dcterms:modified xsi:type="dcterms:W3CDTF">2016-12-14T15:01:59Z</dcterms:modified>
</cp:coreProperties>
</file>