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1" r:id="rId6"/>
    <p:sldId id="262" r:id="rId7"/>
    <p:sldId id="260"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122" d="100"/>
          <a:sy n="122" d="100"/>
        </p:scale>
        <p:origin x="-96"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8/2/2017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8/2/2017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8/2/2017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8/2/2017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8/2/2017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8/2/2017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8/2/2017</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00A2213-7924-4681-A583-1CD456EB5B31}"/>
              </a:ext>
            </a:extLst>
          </p:cNvPr>
          <p:cNvSpPr>
            <a:spLocks noGrp="1"/>
          </p:cNvSpPr>
          <p:nvPr>
            <p:ph type="ctrTitle"/>
          </p:nvPr>
        </p:nvSpPr>
        <p:spPr/>
        <p:txBody>
          <a:bodyPr/>
          <a:lstStyle/>
          <a:p>
            <a:r>
              <a:rPr lang="en-US" dirty="0" err="1"/>
              <a:t>PoPs</a:t>
            </a:r>
            <a:r>
              <a:rPr lang="en-US" dirty="0"/>
              <a:t> and MSGs</a:t>
            </a:r>
          </a:p>
        </p:txBody>
      </p:sp>
      <p:sp>
        <p:nvSpPr>
          <p:cNvPr id="3" name="Subtitle 2">
            <a:extLst>
              <a:ext uri="{FF2B5EF4-FFF2-40B4-BE49-F238E27FC236}">
                <a16:creationId xmlns:a16="http://schemas.microsoft.com/office/drawing/2014/main" xmlns="" id="{FFF0B817-C37B-45AD-9794-451D9EDE1555}"/>
              </a:ext>
            </a:extLst>
          </p:cNvPr>
          <p:cNvSpPr>
            <a:spLocks noGrp="1"/>
          </p:cNvSpPr>
          <p:nvPr>
            <p:ph type="subTitle" idx="1"/>
          </p:nvPr>
        </p:nvSpPr>
        <p:spPr/>
        <p:txBody>
          <a:bodyPr/>
          <a:lstStyle/>
          <a:p>
            <a:r>
              <a:rPr lang="en-US" dirty="0"/>
              <a:t>How reporting will be affected in 17/18 based on new Period of Participation and Measurables Skills Gain tracking</a:t>
            </a:r>
          </a:p>
        </p:txBody>
      </p:sp>
    </p:spTree>
    <p:extLst>
      <p:ext uri="{BB962C8B-B14F-4D97-AF65-F5344CB8AC3E}">
        <p14:creationId xmlns:p14="http://schemas.microsoft.com/office/powerpoint/2010/main" val="31453394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8A8C3CDB-100B-4FAF-B197-29190ABC53C0}"/>
              </a:ext>
            </a:extLst>
          </p:cNvPr>
          <p:cNvPicPr>
            <a:picLocks noChangeAspect="1"/>
          </p:cNvPicPr>
          <p:nvPr/>
        </p:nvPicPr>
        <p:blipFill>
          <a:blip r:embed="rId2"/>
          <a:stretch>
            <a:fillRect/>
          </a:stretch>
        </p:blipFill>
        <p:spPr>
          <a:xfrm>
            <a:off x="438150" y="309562"/>
            <a:ext cx="11315700" cy="6238875"/>
          </a:xfrm>
          <a:prstGeom prst="rect">
            <a:avLst/>
          </a:prstGeom>
        </p:spPr>
      </p:pic>
    </p:spTree>
    <p:extLst>
      <p:ext uri="{BB962C8B-B14F-4D97-AF65-F5344CB8AC3E}">
        <p14:creationId xmlns:p14="http://schemas.microsoft.com/office/powerpoint/2010/main" val="20310955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FF464D8-6E13-4DAF-827F-93F70E107236}"/>
              </a:ext>
            </a:extLst>
          </p:cNvPr>
          <p:cNvSpPr>
            <a:spLocks noGrp="1"/>
          </p:cNvSpPr>
          <p:nvPr>
            <p:ph type="title"/>
          </p:nvPr>
        </p:nvSpPr>
        <p:spPr/>
        <p:txBody>
          <a:bodyPr/>
          <a:lstStyle/>
          <a:p>
            <a:r>
              <a:rPr lang="en-US" dirty="0"/>
              <a:t>Reporting MSG in a Prior </a:t>
            </a:r>
            <a:r>
              <a:rPr lang="en-US" dirty="0" err="1"/>
              <a:t>PoP</a:t>
            </a:r>
            <a:r>
              <a:rPr lang="en-US" dirty="0"/>
              <a:t>:</a:t>
            </a:r>
            <a:br>
              <a:rPr lang="en-US" dirty="0"/>
            </a:br>
            <a:r>
              <a:rPr lang="en-US" dirty="0"/>
              <a:t>Scenario 2</a:t>
            </a:r>
          </a:p>
        </p:txBody>
      </p:sp>
      <p:sp>
        <p:nvSpPr>
          <p:cNvPr id="3" name="Content Placeholder 2">
            <a:extLst>
              <a:ext uri="{FF2B5EF4-FFF2-40B4-BE49-F238E27FC236}">
                <a16:creationId xmlns:a16="http://schemas.microsoft.com/office/drawing/2014/main" xmlns="" id="{3631E788-1018-468B-830B-BEC2456D82D7}"/>
              </a:ext>
            </a:extLst>
          </p:cNvPr>
          <p:cNvSpPr>
            <a:spLocks noGrp="1"/>
          </p:cNvSpPr>
          <p:nvPr>
            <p:ph idx="1"/>
          </p:nvPr>
        </p:nvSpPr>
        <p:spPr>
          <a:xfrm>
            <a:off x="677334" y="1930400"/>
            <a:ext cx="8596668" cy="3880773"/>
          </a:xfrm>
        </p:spPr>
        <p:txBody>
          <a:bodyPr/>
          <a:lstStyle/>
          <a:p>
            <a:r>
              <a:rPr lang="en-US" sz="2000" dirty="0"/>
              <a:t>EFL Gain may also be applied to a previous </a:t>
            </a:r>
            <a:r>
              <a:rPr lang="en-US" sz="2000" dirty="0" err="1"/>
              <a:t>PoP</a:t>
            </a:r>
            <a:r>
              <a:rPr lang="en-US" sz="2000" dirty="0"/>
              <a:t> under this scenario:</a:t>
            </a:r>
          </a:p>
          <a:p>
            <a:pPr lvl="1"/>
            <a:r>
              <a:rPr lang="en-US" sz="1800" dirty="0"/>
              <a:t>A participant exits PoP1, does not have enough hours to post-test (according to state policy and test publisher guidelines) and is not post-tested</a:t>
            </a:r>
          </a:p>
          <a:p>
            <a:pPr lvl="1"/>
            <a:r>
              <a:rPr lang="en-US" sz="1800" dirty="0"/>
              <a:t>The individual returns to the program and earns 12+ hours (PoP2), and is tested after achieving enough instructional hours (combining hours in PoP1 and PoP2 if appropriate) and achieves an EFL gain.</a:t>
            </a:r>
          </a:p>
          <a:p>
            <a:pPr lvl="1"/>
            <a:r>
              <a:rPr lang="en-US" sz="1800" dirty="0"/>
              <a:t>This test in PoP2 serves as the pre-test for PoP2 and as a post-test for PoP1. The EFL gain may be counted for PoP1.</a:t>
            </a:r>
          </a:p>
          <a:p>
            <a:pPr lvl="1"/>
            <a:r>
              <a:rPr lang="en-US" sz="1800" dirty="0"/>
              <a:t>EFL gain in PoP2 would require another assessment after the participant receives sufficient instructional hours for a post-test.</a:t>
            </a:r>
          </a:p>
        </p:txBody>
      </p:sp>
    </p:spTree>
    <p:extLst>
      <p:ext uri="{BB962C8B-B14F-4D97-AF65-F5344CB8AC3E}">
        <p14:creationId xmlns:p14="http://schemas.microsoft.com/office/powerpoint/2010/main" val="42519945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51D0F733-A328-426B-B9CB-52B853E70612}"/>
              </a:ext>
            </a:extLst>
          </p:cNvPr>
          <p:cNvPicPr>
            <a:picLocks noChangeAspect="1"/>
          </p:cNvPicPr>
          <p:nvPr/>
        </p:nvPicPr>
        <p:blipFill>
          <a:blip r:embed="rId2"/>
          <a:stretch>
            <a:fillRect/>
          </a:stretch>
        </p:blipFill>
        <p:spPr>
          <a:xfrm>
            <a:off x="433387" y="385762"/>
            <a:ext cx="11325225" cy="6086475"/>
          </a:xfrm>
          <a:prstGeom prst="rect">
            <a:avLst/>
          </a:prstGeom>
        </p:spPr>
      </p:pic>
    </p:spTree>
    <p:extLst>
      <p:ext uri="{BB962C8B-B14F-4D97-AF65-F5344CB8AC3E}">
        <p14:creationId xmlns:p14="http://schemas.microsoft.com/office/powerpoint/2010/main" val="42910264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83084FA-7FC5-47FC-8385-C0B415D60B81}"/>
              </a:ext>
            </a:extLst>
          </p:cNvPr>
          <p:cNvSpPr>
            <a:spLocks noGrp="1"/>
          </p:cNvSpPr>
          <p:nvPr>
            <p:ph type="title"/>
          </p:nvPr>
        </p:nvSpPr>
        <p:spPr/>
        <p:txBody>
          <a:bodyPr/>
          <a:lstStyle/>
          <a:p>
            <a:r>
              <a:rPr lang="en-US" dirty="0"/>
              <a:t>Reporting MSG in Prior </a:t>
            </a:r>
            <a:r>
              <a:rPr lang="en-US" dirty="0" err="1"/>
              <a:t>PoP</a:t>
            </a:r>
            <a:r>
              <a:rPr lang="en-US" dirty="0"/>
              <a:t>: Requirements</a:t>
            </a:r>
          </a:p>
        </p:txBody>
      </p:sp>
      <p:sp>
        <p:nvSpPr>
          <p:cNvPr id="3" name="Content Placeholder 2">
            <a:extLst>
              <a:ext uri="{FF2B5EF4-FFF2-40B4-BE49-F238E27FC236}">
                <a16:creationId xmlns:a16="http://schemas.microsoft.com/office/drawing/2014/main" xmlns="" id="{88710457-3D21-41D5-B2E1-A89158BFC113}"/>
              </a:ext>
            </a:extLst>
          </p:cNvPr>
          <p:cNvSpPr>
            <a:spLocks noGrp="1"/>
          </p:cNvSpPr>
          <p:nvPr>
            <p:ph idx="1"/>
          </p:nvPr>
        </p:nvSpPr>
        <p:spPr/>
        <p:txBody>
          <a:bodyPr/>
          <a:lstStyle/>
          <a:p>
            <a:r>
              <a:rPr lang="en-US" sz="2400" dirty="0"/>
              <a:t>In order to apply MSG across </a:t>
            </a:r>
            <a:r>
              <a:rPr lang="en-US" sz="2400" dirty="0" err="1"/>
              <a:t>PoPs</a:t>
            </a:r>
            <a:r>
              <a:rPr lang="en-US" sz="2400" dirty="0"/>
              <a:t> via pre-/post-testing:</a:t>
            </a:r>
          </a:p>
          <a:p>
            <a:pPr lvl="1"/>
            <a:r>
              <a:rPr lang="en-US" sz="2000" dirty="0"/>
              <a:t>The participant must have sufficient hours to post-test according to state policy and test publisher guidelines from PoP1 or combined PoP1+PoP2</a:t>
            </a:r>
          </a:p>
          <a:p>
            <a:pPr lvl="1"/>
            <a:r>
              <a:rPr lang="en-US" sz="2000" dirty="0"/>
              <a:t>The </a:t>
            </a:r>
            <a:r>
              <a:rPr lang="en-US" sz="2000" dirty="0" err="1"/>
              <a:t>PoPs</a:t>
            </a:r>
            <a:r>
              <a:rPr lang="en-US" sz="2000" dirty="0"/>
              <a:t> must be in the same program year.</a:t>
            </a:r>
          </a:p>
          <a:p>
            <a:pPr lvl="2"/>
            <a:r>
              <a:rPr lang="en-US" sz="1600" dirty="0"/>
              <a:t>MSG cannot be retroactively applied to a prior </a:t>
            </a:r>
            <a:r>
              <a:rPr lang="en-US" sz="1600" u="sng" dirty="0"/>
              <a:t>program year.</a:t>
            </a:r>
          </a:p>
          <a:p>
            <a:pPr lvl="1"/>
            <a:endParaRPr lang="en-US" dirty="0"/>
          </a:p>
        </p:txBody>
      </p:sp>
    </p:spTree>
    <p:extLst>
      <p:ext uri="{BB962C8B-B14F-4D97-AF65-F5344CB8AC3E}">
        <p14:creationId xmlns:p14="http://schemas.microsoft.com/office/powerpoint/2010/main" val="34643398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101F528-A69E-41E3-99ED-267843659A11}"/>
              </a:ext>
            </a:extLst>
          </p:cNvPr>
          <p:cNvSpPr>
            <a:spLocks noGrp="1"/>
          </p:cNvSpPr>
          <p:nvPr>
            <p:ph type="ctrTitle"/>
          </p:nvPr>
        </p:nvSpPr>
        <p:spPr>
          <a:xfrm>
            <a:off x="1389621" y="1364299"/>
            <a:ext cx="7766936" cy="1646302"/>
          </a:xfrm>
        </p:spPr>
        <p:txBody>
          <a:bodyPr/>
          <a:lstStyle/>
          <a:p>
            <a:r>
              <a:rPr lang="en-US" dirty="0"/>
              <a:t/>
            </a:r>
            <a:br>
              <a:rPr lang="en-US" dirty="0"/>
            </a:br>
            <a:r>
              <a:rPr lang="en-US" dirty="0"/>
              <a:t>Assessments:</a:t>
            </a:r>
            <a:br>
              <a:rPr lang="en-US" dirty="0"/>
            </a:br>
            <a:endParaRPr lang="en-US" dirty="0"/>
          </a:p>
        </p:txBody>
      </p:sp>
      <p:sp>
        <p:nvSpPr>
          <p:cNvPr id="3" name="Subtitle 2">
            <a:extLst>
              <a:ext uri="{FF2B5EF4-FFF2-40B4-BE49-F238E27FC236}">
                <a16:creationId xmlns:a16="http://schemas.microsoft.com/office/drawing/2014/main" xmlns="" id="{4B83158B-4A77-4FCC-B51C-816D2B41CAA8}"/>
              </a:ext>
            </a:extLst>
          </p:cNvPr>
          <p:cNvSpPr>
            <a:spLocks noGrp="1"/>
          </p:cNvSpPr>
          <p:nvPr>
            <p:ph type="subTitle" idx="1"/>
          </p:nvPr>
        </p:nvSpPr>
        <p:spPr>
          <a:xfrm>
            <a:off x="1389621" y="3010601"/>
            <a:ext cx="7766936" cy="1096899"/>
          </a:xfrm>
        </p:spPr>
        <p:txBody>
          <a:bodyPr>
            <a:normAutofit/>
          </a:bodyPr>
          <a:lstStyle/>
          <a:p>
            <a:r>
              <a:rPr lang="en-US" sz="2400" dirty="0"/>
              <a:t>Placement and EFL Gain</a:t>
            </a:r>
          </a:p>
        </p:txBody>
      </p:sp>
    </p:spTree>
    <p:extLst>
      <p:ext uri="{BB962C8B-B14F-4D97-AF65-F5344CB8AC3E}">
        <p14:creationId xmlns:p14="http://schemas.microsoft.com/office/powerpoint/2010/main" val="3769000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A33567E-038D-4C4D-AC2B-D48E0A539F4F}"/>
              </a:ext>
            </a:extLst>
          </p:cNvPr>
          <p:cNvSpPr>
            <a:spLocks noGrp="1"/>
          </p:cNvSpPr>
          <p:nvPr>
            <p:ph type="title"/>
          </p:nvPr>
        </p:nvSpPr>
        <p:spPr/>
        <p:txBody>
          <a:bodyPr/>
          <a:lstStyle/>
          <a:p>
            <a:r>
              <a:rPr lang="en-US" dirty="0"/>
              <a:t>Setting Initial Placement for Assessment and EFL</a:t>
            </a:r>
          </a:p>
        </p:txBody>
      </p:sp>
      <p:sp>
        <p:nvSpPr>
          <p:cNvPr id="3" name="Content Placeholder 2">
            <a:extLst>
              <a:ext uri="{FF2B5EF4-FFF2-40B4-BE49-F238E27FC236}">
                <a16:creationId xmlns:a16="http://schemas.microsoft.com/office/drawing/2014/main" xmlns="" id="{77B2F64A-D449-4BAC-965E-4981AE9360A5}"/>
              </a:ext>
            </a:extLst>
          </p:cNvPr>
          <p:cNvSpPr>
            <a:spLocks noGrp="1"/>
          </p:cNvSpPr>
          <p:nvPr>
            <p:ph idx="1"/>
          </p:nvPr>
        </p:nvSpPr>
        <p:spPr/>
        <p:txBody>
          <a:bodyPr/>
          <a:lstStyle/>
          <a:p>
            <a:r>
              <a:rPr lang="en-US" dirty="0"/>
              <a:t>EFFECTIVE JULY 1, 2017:</a:t>
            </a:r>
          </a:p>
          <a:p>
            <a:r>
              <a:rPr lang="en-US" dirty="0">
                <a:solidFill>
                  <a:srgbClr val="00B0F0"/>
                </a:solidFill>
              </a:rPr>
              <a:t>Initial Placement </a:t>
            </a:r>
            <a:r>
              <a:rPr lang="en-US" dirty="0"/>
              <a:t>is the first student placement assigned during the program year.</a:t>
            </a:r>
          </a:p>
          <a:p>
            <a:r>
              <a:rPr lang="en-US" dirty="0"/>
              <a:t>Initial placement for a program year may be set using any subject area of pre-tests given.</a:t>
            </a:r>
          </a:p>
          <a:p>
            <a:pPr lvl="1"/>
            <a:r>
              <a:rPr lang="en-US" dirty="0"/>
              <a:t>NRS will no longer indicate placement only in the lowest subject area of all tests.</a:t>
            </a:r>
          </a:p>
          <a:p>
            <a:pPr lvl="1"/>
            <a:r>
              <a:rPr lang="en-US" dirty="0"/>
              <a:t>LACES will continue to do initial placement based on lowest EFL but allow for manual over-ride.</a:t>
            </a:r>
          </a:p>
          <a:p>
            <a:pPr lvl="1"/>
            <a:r>
              <a:rPr lang="en-US" dirty="0"/>
              <a:t>The EFL for initial placement should be locked in upon assignment to ensure accurate data reporting.</a:t>
            </a:r>
          </a:p>
        </p:txBody>
      </p:sp>
    </p:spTree>
    <p:extLst>
      <p:ext uri="{BB962C8B-B14F-4D97-AF65-F5344CB8AC3E}">
        <p14:creationId xmlns:p14="http://schemas.microsoft.com/office/powerpoint/2010/main" val="15442061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719A4EB-33C3-45FF-AD9F-B0CA8D265AE0}"/>
              </a:ext>
            </a:extLst>
          </p:cNvPr>
          <p:cNvSpPr>
            <a:spLocks noGrp="1"/>
          </p:cNvSpPr>
          <p:nvPr>
            <p:ph type="title"/>
          </p:nvPr>
        </p:nvSpPr>
        <p:spPr/>
        <p:txBody>
          <a:bodyPr/>
          <a:lstStyle/>
          <a:p>
            <a:r>
              <a:rPr lang="en-US" dirty="0"/>
              <a:t>Assessment and EFL:</a:t>
            </a:r>
            <a:br>
              <a:rPr lang="en-US" dirty="0"/>
            </a:br>
            <a:r>
              <a:rPr lang="en-US" dirty="0"/>
              <a:t>Reporting based on Initial Placement</a:t>
            </a:r>
          </a:p>
        </p:txBody>
      </p:sp>
      <p:sp>
        <p:nvSpPr>
          <p:cNvPr id="3" name="Content Placeholder 2">
            <a:extLst>
              <a:ext uri="{FF2B5EF4-FFF2-40B4-BE49-F238E27FC236}">
                <a16:creationId xmlns:a16="http://schemas.microsoft.com/office/drawing/2014/main" xmlns="" id="{325F8A40-0118-4F39-81C7-38C4108221E0}"/>
              </a:ext>
            </a:extLst>
          </p:cNvPr>
          <p:cNvSpPr>
            <a:spLocks noGrp="1"/>
          </p:cNvSpPr>
          <p:nvPr>
            <p:ph idx="1"/>
          </p:nvPr>
        </p:nvSpPr>
        <p:spPr/>
        <p:txBody>
          <a:bodyPr>
            <a:normAutofit/>
          </a:bodyPr>
          <a:lstStyle/>
          <a:p>
            <a:r>
              <a:rPr lang="en-US" sz="2800" dirty="0"/>
              <a:t>All participant data reported on NRS Table 4 will be reported on the row based on the initial placement for a given program year.</a:t>
            </a:r>
          </a:p>
          <a:p>
            <a:r>
              <a:rPr lang="en-US" sz="2800" dirty="0"/>
              <a:t>Only Columns I and J will be updated on NRS Table 4 for subsequent </a:t>
            </a:r>
            <a:r>
              <a:rPr lang="en-US" sz="2800" dirty="0" err="1"/>
              <a:t>PoPs</a:t>
            </a:r>
            <a:r>
              <a:rPr lang="en-US" sz="2800" dirty="0"/>
              <a:t>.</a:t>
            </a:r>
          </a:p>
          <a:p>
            <a:r>
              <a:rPr lang="en-US" sz="2800" dirty="0"/>
              <a:t>Column C on Table 4 includes total attendance hours from all </a:t>
            </a:r>
            <a:r>
              <a:rPr lang="en-US" sz="2800" dirty="0" err="1"/>
              <a:t>PoPs</a:t>
            </a:r>
            <a:r>
              <a:rPr lang="en-US" sz="2800" dirty="0"/>
              <a:t>.</a:t>
            </a:r>
          </a:p>
        </p:txBody>
      </p:sp>
    </p:spTree>
    <p:extLst>
      <p:ext uri="{BB962C8B-B14F-4D97-AF65-F5344CB8AC3E}">
        <p14:creationId xmlns:p14="http://schemas.microsoft.com/office/powerpoint/2010/main" val="23843472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FE4CBC8F-E339-48BF-B7D4-8A2876402920}"/>
              </a:ext>
            </a:extLst>
          </p:cNvPr>
          <p:cNvPicPr>
            <a:picLocks noChangeAspect="1"/>
          </p:cNvPicPr>
          <p:nvPr/>
        </p:nvPicPr>
        <p:blipFill>
          <a:blip r:embed="rId2"/>
          <a:stretch>
            <a:fillRect/>
          </a:stretch>
        </p:blipFill>
        <p:spPr>
          <a:xfrm>
            <a:off x="361950" y="504825"/>
            <a:ext cx="11468100" cy="5848350"/>
          </a:xfrm>
          <a:prstGeom prst="rect">
            <a:avLst/>
          </a:prstGeom>
        </p:spPr>
      </p:pic>
    </p:spTree>
    <p:extLst>
      <p:ext uri="{BB962C8B-B14F-4D97-AF65-F5344CB8AC3E}">
        <p14:creationId xmlns:p14="http://schemas.microsoft.com/office/powerpoint/2010/main" val="866577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70132B3A-61F5-404E-BFD4-0FA228247DAD}"/>
              </a:ext>
            </a:extLst>
          </p:cNvPr>
          <p:cNvPicPr>
            <a:picLocks noChangeAspect="1"/>
          </p:cNvPicPr>
          <p:nvPr/>
        </p:nvPicPr>
        <p:blipFill>
          <a:blip r:embed="rId2"/>
          <a:stretch>
            <a:fillRect/>
          </a:stretch>
        </p:blipFill>
        <p:spPr>
          <a:xfrm>
            <a:off x="191550" y="620785"/>
            <a:ext cx="11712428" cy="5856214"/>
          </a:xfrm>
          <a:prstGeom prst="rect">
            <a:avLst/>
          </a:prstGeom>
        </p:spPr>
      </p:pic>
    </p:spTree>
    <p:extLst>
      <p:ext uri="{BB962C8B-B14F-4D97-AF65-F5344CB8AC3E}">
        <p14:creationId xmlns:p14="http://schemas.microsoft.com/office/powerpoint/2010/main" val="30741636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F47A38E2-5420-48E9-AD22-2CEE949E841D}"/>
              </a:ext>
            </a:extLst>
          </p:cNvPr>
          <p:cNvPicPr>
            <a:picLocks noChangeAspect="1"/>
          </p:cNvPicPr>
          <p:nvPr/>
        </p:nvPicPr>
        <p:blipFill>
          <a:blip r:embed="rId2"/>
          <a:stretch>
            <a:fillRect/>
          </a:stretch>
        </p:blipFill>
        <p:spPr>
          <a:xfrm>
            <a:off x="257301" y="696286"/>
            <a:ext cx="11872786" cy="5556876"/>
          </a:xfrm>
          <a:prstGeom prst="rect">
            <a:avLst/>
          </a:prstGeom>
        </p:spPr>
      </p:pic>
    </p:spTree>
    <p:extLst>
      <p:ext uri="{BB962C8B-B14F-4D97-AF65-F5344CB8AC3E}">
        <p14:creationId xmlns:p14="http://schemas.microsoft.com/office/powerpoint/2010/main" val="13796772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032D204-5D9E-4CAC-91C4-32BDC15E40A7}"/>
              </a:ext>
            </a:extLst>
          </p:cNvPr>
          <p:cNvSpPr>
            <a:spLocks noGrp="1"/>
          </p:cNvSpPr>
          <p:nvPr>
            <p:ph type="title"/>
          </p:nvPr>
        </p:nvSpPr>
        <p:spPr/>
        <p:txBody>
          <a:bodyPr/>
          <a:lstStyle/>
          <a:p>
            <a:r>
              <a:rPr lang="en-US" dirty="0"/>
              <a:t>Updates and Clarifications</a:t>
            </a:r>
          </a:p>
        </p:txBody>
      </p:sp>
      <p:sp>
        <p:nvSpPr>
          <p:cNvPr id="3" name="Content Placeholder 2">
            <a:extLst>
              <a:ext uri="{FF2B5EF4-FFF2-40B4-BE49-F238E27FC236}">
                <a16:creationId xmlns:a16="http://schemas.microsoft.com/office/drawing/2014/main" xmlns="" id="{15E80D89-C330-4370-9B88-719FBBA7C2E2}"/>
              </a:ext>
            </a:extLst>
          </p:cNvPr>
          <p:cNvSpPr>
            <a:spLocks noGrp="1"/>
          </p:cNvSpPr>
          <p:nvPr>
            <p:ph idx="1"/>
          </p:nvPr>
        </p:nvSpPr>
        <p:spPr>
          <a:xfrm>
            <a:off x="677334" y="1573359"/>
            <a:ext cx="8596668" cy="3880773"/>
          </a:xfrm>
        </p:spPr>
        <p:txBody>
          <a:bodyPr>
            <a:normAutofit/>
          </a:bodyPr>
          <a:lstStyle/>
          <a:p>
            <a:r>
              <a:rPr lang="en-US" sz="3200" dirty="0"/>
              <a:t>Periods of Participation (</a:t>
            </a:r>
            <a:r>
              <a:rPr lang="en-US" sz="3200" dirty="0" err="1"/>
              <a:t>PoPs</a:t>
            </a:r>
            <a:r>
              <a:rPr lang="en-US" sz="3200" dirty="0"/>
              <a:t>) and Assessment: </a:t>
            </a:r>
          </a:p>
          <a:p>
            <a:pPr lvl="1"/>
            <a:r>
              <a:rPr lang="en-US" sz="3200" dirty="0"/>
              <a:t>Carry over across </a:t>
            </a:r>
            <a:r>
              <a:rPr lang="en-US" sz="3200" dirty="0" err="1"/>
              <a:t>PoPs</a:t>
            </a:r>
            <a:r>
              <a:rPr lang="en-US" sz="3200" dirty="0"/>
              <a:t> and program years. </a:t>
            </a:r>
          </a:p>
          <a:p>
            <a:pPr lvl="1"/>
            <a:r>
              <a:rPr lang="en-US" sz="3200" dirty="0"/>
              <a:t>Implications regarding </a:t>
            </a:r>
            <a:r>
              <a:rPr lang="en-US" sz="3200" dirty="0" err="1"/>
              <a:t>PoPs</a:t>
            </a:r>
            <a:r>
              <a:rPr lang="en-US" sz="3200" dirty="0"/>
              <a:t>. </a:t>
            </a:r>
          </a:p>
          <a:p>
            <a:pPr lvl="1"/>
            <a:r>
              <a:rPr lang="en-US" sz="3200" dirty="0"/>
              <a:t>Placement and posttest gains.</a:t>
            </a:r>
          </a:p>
        </p:txBody>
      </p:sp>
    </p:spTree>
    <p:extLst>
      <p:ext uri="{BB962C8B-B14F-4D97-AF65-F5344CB8AC3E}">
        <p14:creationId xmlns:p14="http://schemas.microsoft.com/office/powerpoint/2010/main" val="1119747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032D204-5D9E-4CAC-91C4-32BDC15E40A7}"/>
              </a:ext>
            </a:extLst>
          </p:cNvPr>
          <p:cNvSpPr>
            <a:spLocks noGrp="1"/>
          </p:cNvSpPr>
          <p:nvPr>
            <p:ph type="title"/>
          </p:nvPr>
        </p:nvSpPr>
        <p:spPr/>
        <p:txBody>
          <a:bodyPr/>
          <a:lstStyle/>
          <a:p>
            <a:r>
              <a:rPr lang="en-US" dirty="0"/>
              <a:t>Periods of Participation</a:t>
            </a:r>
          </a:p>
        </p:txBody>
      </p:sp>
      <p:sp>
        <p:nvSpPr>
          <p:cNvPr id="3" name="Content Placeholder 2">
            <a:extLst>
              <a:ext uri="{FF2B5EF4-FFF2-40B4-BE49-F238E27FC236}">
                <a16:creationId xmlns:a16="http://schemas.microsoft.com/office/drawing/2014/main" xmlns="" id="{15E80D89-C330-4370-9B88-719FBBA7C2E2}"/>
              </a:ext>
            </a:extLst>
          </p:cNvPr>
          <p:cNvSpPr>
            <a:spLocks noGrp="1"/>
          </p:cNvSpPr>
          <p:nvPr>
            <p:ph idx="1"/>
          </p:nvPr>
        </p:nvSpPr>
        <p:spPr>
          <a:xfrm>
            <a:off x="677334" y="1439135"/>
            <a:ext cx="8596668" cy="4399603"/>
          </a:xfrm>
        </p:spPr>
        <p:txBody>
          <a:bodyPr>
            <a:noAutofit/>
          </a:bodyPr>
          <a:lstStyle/>
          <a:p>
            <a:r>
              <a:rPr lang="en-US" sz="2400" dirty="0"/>
              <a:t>Periods of Participation begin when a person enters the program</a:t>
            </a:r>
          </a:p>
          <a:p>
            <a:r>
              <a:rPr lang="en-US" sz="2400" b="1" dirty="0"/>
              <a:t>NRS</a:t>
            </a:r>
            <a:r>
              <a:rPr lang="en-US" sz="2400" dirty="0"/>
              <a:t> participation begins when the person has 12+ hours to start a </a:t>
            </a:r>
            <a:r>
              <a:rPr lang="en-US" sz="2400" dirty="0" err="1"/>
              <a:t>PoP</a:t>
            </a:r>
            <a:r>
              <a:rPr lang="en-US" sz="2400" dirty="0"/>
              <a:t>. The 12 hours needed for NRS participation cannot be interrupted by a 90+ day gap.</a:t>
            </a:r>
          </a:p>
          <a:p>
            <a:r>
              <a:rPr lang="en-US" sz="2400" dirty="0"/>
              <a:t>A Period of Participation ends at Program exit. Program exit is defined as 90 or more days without service and with no scheduled services.</a:t>
            </a:r>
          </a:p>
          <a:p>
            <a:r>
              <a:rPr lang="en-US" sz="2400" dirty="0"/>
              <a:t>A Period of Participation </a:t>
            </a:r>
            <a:r>
              <a:rPr lang="en-US" sz="2400" b="1" i="1" u="sng" dirty="0"/>
              <a:t>does not</a:t>
            </a:r>
            <a:r>
              <a:rPr lang="en-US" sz="2400" dirty="0"/>
              <a:t> end when a program year ends.</a:t>
            </a:r>
          </a:p>
        </p:txBody>
      </p:sp>
    </p:spTree>
    <p:extLst>
      <p:ext uri="{BB962C8B-B14F-4D97-AF65-F5344CB8AC3E}">
        <p14:creationId xmlns:p14="http://schemas.microsoft.com/office/powerpoint/2010/main" val="7372986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E0BA668A-43F2-4D90-90CE-AD8F4A2B13F3}"/>
              </a:ext>
            </a:extLst>
          </p:cNvPr>
          <p:cNvPicPr>
            <a:picLocks noChangeAspect="1"/>
          </p:cNvPicPr>
          <p:nvPr/>
        </p:nvPicPr>
        <p:blipFill>
          <a:blip r:embed="rId2"/>
          <a:stretch>
            <a:fillRect/>
          </a:stretch>
        </p:blipFill>
        <p:spPr>
          <a:xfrm>
            <a:off x="338137" y="338137"/>
            <a:ext cx="11515725" cy="6181725"/>
          </a:xfrm>
          <a:prstGeom prst="rect">
            <a:avLst/>
          </a:prstGeom>
        </p:spPr>
      </p:pic>
    </p:spTree>
    <p:extLst>
      <p:ext uri="{BB962C8B-B14F-4D97-AF65-F5344CB8AC3E}">
        <p14:creationId xmlns:p14="http://schemas.microsoft.com/office/powerpoint/2010/main" val="40618908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5D2253B-A803-4E54-AD40-79ED20509506}"/>
              </a:ext>
            </a:extLst>
          </p:cNvPr>
          <p:cNvSpPr>
            <a:spLocks noGrp="1"/>
          </p:cNvSpPr>
          <p:nvPr>
            <p:ph type="title"/>
          </p:nvPr>
        </p:nvSpPr>
        <p:spPr/>
        <p:txBody>
          <a:bodyPr/>
          <a:lstStyle/>
          <a:p>
            <a:r>
              <a:rPr lang="en-US" dirty="0" err="1"/>
              <a:t>PoP</a:t>
            </a:r>
            <a:r>
              <a:rPr lang="en-US" dirty="0"/>
              <a:t> Implications </a:t>
            </a:r>
            <a:br>
              <a:rPr lang="en-US" dirty="0"/>
            </a:br>
            <a:r>
              <a:rPr lang="en-US" sz="2400" dirty="0"/>
              <a:t>Participant Status</a:t>
            </a:r>
            <a:endParaRPr lang="en-US" dirty="0"/>
          </a:p>
        </p:txBody>
      </p:sp>
      <p:sp>
        <p:nvSpPr>
          <p:cNvPr id="3" name="Content Placeholder 2">
            <a:extLst>
              <a:ext uri="{FF2B5EF4-FFF2-40B4-BE49-F238E27FC236}">
                <a16:creationId xmlns:a16="http://schemas.microsoft.com/office/drawing/2014/main" xmlns="" id="{536B86E7-BBE5-4EBB-91A6-5F1E2B010057}"/>
              </a:ext>
            </a:extLst>
          </p:cNvPr>
          <p:cNvSpPr>
            <a:spLocks noGrp="1"/>
          </p:cNvSpPr>
          <p:nvPr>
            <p:ph idx="1"/>
          </p:nvPr>
        </p:nvSpPr>
        <p:spPr/>
        <p:txBody>
          <a:bodyPr>
            <a:normAutofit/>
          </a:bodyPr>
          <a:lstStyle/>
          <a:p>
            <a:r>
              <a:rPr lang="en-US" sz="2400" dirty="0"/>
              <a:t>An individual becomes a participant once he/she has attained 12 or more hours of instruction within a period of participation (</a:t>
            </a:r>
            <a:r>
              <a:rPr lang="en-US" sz="2400" dirty="0" err="1"/>
              <a:t>PoP</a:t>
            </a:r>
            <a:r>
              <a:rPr lang="en-US" sz="2400" dirty="0"/>
              <a:t>)</a:t>
            </a:r>
          </a:p>
          <a:p>
            <a:r>
              <a:rPr lang="en-US" sz="2400" dirty="0"/>
              <a:t>Participant status is retained until exit occurs, </a:t>
            </a:r>
            <a:r>
              <a:rPr lang="en-US" sz="2400" i="1" dirty="0"/>
              <a:t>even if that crosses a fiscal year</a:t>
            </a:r>
          </a:p>
          <a:p>
            <a:r>
              <a:rPr lang="en-US" sz="2400" dirty="0"/>
              <a:t>Individuals must achieve participant status each time a new </a:t>
            </a:r>
            <a:r>
              <a:rPr lang="en-US" sz="2400"/>
              <a:t>PoP </a:t>
            </a:r>
            <a:r>
              <a:rPr lang="en-US" sz="2400" dirty="0"/>
              <a:t>begins</a:t>
            </a:r>
          </a:p>
        </p:txBody>
      </p:sp>
    </p:spTree>
    <p:extLst>
      <p:ext uri="{BB962C8B-B14F-4D97-AF65-F5344CB8AC3E}">
        <p14:creationId xmlns:p14="http://schemas.microsoft.com/office/powerpoint/2010/main" val="7841364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5D2253B-A803-4E54-AD40-79ED20509506}"/>
              </a:ext>
            </a:extLst>
          </p:cNvPr>
          <p:cNvSpPr>
            <a:spLocks noGrp="1"/>
          </p:cNvSpPr>
          <p:nvPr>
            <p:ph type="title"/>
          </p:nvPr>
        </p:nvSpPr>
        <p:spPr/>
        <p:txBody>
          <a:bodyPr/>
          <a:lstStyle/>
          <a:p>
            <a:r>
              <a:rPr lang="en-US" dirty="0" err="1"/>
              <a:t>PoP</a:t>
            </a:r>
            <a:r>
              <a:rPr lang="en-US" dirty="0"/>
              <a:t> Implications </a:t>
            </a:r>
            <a:br>
              <a:rPr lang="en-US" dirty="0"/>
            </a:br>
            <a:r>
              <a:rPr lang="en-US" sz="2400" dirty="0"/>
              <a:t>Participant Status (continued)</a:t>
            </a:r>
            <a:endParaRPr lang="en-US" dirty="0"/>
          </a:p>
        </p:txBody>
      </p:sp>
      <p:sp>
        <p:nvSpPr>
          <p:cNvPr id="3" name="Content Placeholder 2">
            <a:extLst>
              <a:ext uri="{FF2B5EF4-FFF2-40B4-BE49-F238E27FC236}">
                <a16:creationId xmlns:a16="http://schemas.microsoft.com/office/drawing/2014/main" xmlns="" id="{536B86E7-BBE5-4EBB-91A6-5F1E2B010057}"/>
              </a:ext>
            </a:extLst>
          </p:cNvPr>
          <p:cNvSpPr>
            <a:spLocks noGrp="1"/>
          </p:cNvSpPr>
          <p:nvPr>
            <p:ph idx="1"/>
          </p:nvPr>
        </p:nvSpPr>
        <p:spPr/>
        <p:txBody>
          <a:bodyPr>
            <a:normAutofit/>
          </a:bodyPr>
          <a:lstStyle/>
          <a:p>
            <a:r>
              <a:rPr lang="en-US" sz="2400" dirty="0"/>
              <a:t>Participants who remain continuously enrolled across multiple program years </a:t>
            </a:r>
            <a:r>
              <a:rPr lang="en-US" sz="2400" i="1" dirty="0"/>
              <a:t>do not need to re-qualify </a:t>
            </a:r>
            <a:r>
              <a:rPr lang="en-US" sz="2400" dirty="0"/>
              <a:t>(through attainment of 12+ hours) as a participants in new program years.</a:t>
            </a:r>
          </a:p>
          <a:p>
            <a:r>
              <a:rPr lang="en-US" sz="2400" dirty="0"/>
              <a:t>Measurable Skills Gain (MSG) is reported at least once for every participant per program year.</a:t>
            </a:r>
          </a:p>
        </p:txBody>
      </p:sp>
    </p:spTree>
    <p:extLst>
      <p:ext uri="{BB962C8B-B14F-4D97-AF65-F5344CB8AC3E}">
        <p14:creationId xmlns:p14="http://schemas.microsoft.com/office/powerpoint/2010/main" val="3100806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1C37A6EC-093A-4007-9114-9B536BFFE96C}"/>
              </a:ext>
            </a:extLst>
          </p:cNvPr>
          <p:cNvPicPr>
            <a:picLocks noChangeAspect="1"/>
          </p:cNvPicPr>
          <p:nvPr/>
        </p:nvPicPr>
        <p:blipFill>
          <a:blip r:embed="rId2"/>
          <a:stretch>
            <a:fillRect/>
          </a:stretch>
        </p:blipFill>
        <p:spPr>
          <a:xfrm>
            <a:off x="352425" y="328612"/>
            <a:ext cx="11487150" cy="6200775"/>
          </a:xfrm>
          <a:prstGeom prst="rect">
            <a:avLst/>
          </a:prstGeom>
        </p:spPr>
      </p:pic>
    </p:spTree>
    <p:extLst>
      <p:ext uri="{BB962C8B-B14F-4D97-AF65-F5344CB8AC3E}">
        <p14:creationId xmlns:p14="http://schemas.microsoft.com/office/powerpoint/2010/main" val="33759739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6D6BDD-6D54-46AE-8706-1F8AE9A3D229}"/>
              </a:ext>
            </a:extLst>
          </p:cNvPr>
          <p:cNvSpPr>
            <a:spLocks noGrp="1"/>
          </p:cNvSpPr>
          <p:nvPr>
            <p:ph type="title"/>
          </p:nvPr>
        </p:nvSpPr>
        <p:spPr/>
        <p:txBody>
          <a:bodyPr/>
          <a:lstStyle/>
          <a:p>
            <a:r>
              <a:rPr lang="en-US" dirty="0"/>
              <a:t>Changes to Reporting MSG in a Prior </a:t>
            </a:r>
            <a:r>
              <a:rPr lang="en-US" dirty="0" err="1"/>
              <a:t>PoP</a:t>
            </a:r>
            <a:endParaRPr lang="en-US" dirty="0"/>
          </a:p>
        </p:txBody>
      </p:sp>
      <p:sp>
        <p:nvSpPr>
          <p:cNvPr id="3" name="Content Placeholder 2">
            <a:extLst>
              <a:ext uri="{FF2B5EF4-FFF2-40B4-BE49-F238E27FC236}">
                <a16:creationId xmlns:a16="http://schemas.microsoft.com/office/drawing/2014/main" xmlns="" id="{512D46E3-B945-4FC0-956E-293288293047}"/>
              </a:ext>
            </a:extLst>
          </p:cNvPr>
          <p:cNvSpPr>
            <a:spLocks noGrp="1"/>
          </p:cNvSpPr>
          <p:nvPr>
            <p:ph idx="1"/>
          </p:nvPr>
        </p:nvSpPr>
        <p:spPr>
          <a:xfrm>
            <a:off x="576666" y="1447524"/>
            <a:ext cx="8596668" cy="4970054"/>
          </a:xfrm>
        </p:spPr>
        <p:txBody>
          <a:bodyPr/>
          <a:lstStyle/>
          <a:p>
            <a:r>
              <a:rPr lang="en-US" sz="2800" dirty="0"/>
              <a:t>Purpose: To ensure </a:t>
            </a:r>
            <a:r>
              <a:rPr lang="en-US" sz="2800" dirty="0" err="1"/>
              <a:t>PoPs</a:t>
            </a:r>
            <a:r>
              <a:rPr lang="en-US" sz="2800" dirty="0"/>
              <a:t> do not have an impact on proper testing practices, the following clarifications have been made:</a:t>
            </a:r>
          </a:p>
          <a:p>
            <a:pPr lvl="1"/>
            <a:r>
              <a:rPr lang="en-US" sz="2000" dirty="0"/>
              <a:t>Educational Functioning Level (EFL) placement may be carried over from a previous </a:t>
            </a:r>
            <a:r>
              <a:rPr lang="en-US" sz="2000" dirty="0" err="1"/>
              <a:t>PoP</a:t>
            </a:r>
            <a:r>
              <a:rPr lang="en-US" sz="2000" dirty="0"/>
              <a:t>, IF the state accounts for this practice in the state assessment policy AND the test is still valid according to the test publisher’s guidelines. You must manually push the assessment forward in order for LACES to recognize the EFL placement.</a:t>
            </a:r>
          </a:p>
          <a:p>
            <a:pPr lvl="1"/>
            <a:r>
              <a:rPr lang="en-US" sz="2000" dirty="0"/>
              <a:t>EFL gain via post-testing may be achieved in a </a:t>
            </a:r>
            <a:r>
              <a:rPr lang="en-US" sz="2000" dirty="0" err="1"/>
              <a:t>PoP</a:t>
            </a:r>
            <a:r>
              <a:rPr lang="en-US" sz="2000" dirty="0"/>
              <a:t> based on post-testing in a subsequent </a:t>
            </a:r>
            <a:r>
              <a:rPr lang="en-US" sz="2000" dirty="0" err="1"/>
              <a:t>PoP</a:t>
            </a:r>
            <a:r>
              <a:rPr lang="en-US" sz="2000" dirty="0"/>
              <a:t>, assuming the test scores are still valid according to test publisher guidelines.</a:t>
            </a:r>
          </a:p>
        </p:txBody>
      </p:sp>
    </p:spTree>
    <p:extLst>
      <p:ext uri="{BB962C8B-B14F-4D97-AF65-F5344CB8AC3E}">
        <p14:creationId xmlns:p14="http://schemas.microsoft.com/office/powerpoint/2010/main" val="1314753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7294F94-4A31-4B91-90AF-E3C990263733}"/>
              </a:ext>
            </a:extLst>
          </p:cNvPr>
          <p:cNvSpPr>
            <a:spLocks noGrp="1"/>
          </p:cNvSpPr>
          <p:nvPr>
            <p:ph type="title"/>
          </p:nvPr>
        </p:nvSpPr>
        <p:spPr/>
        <p:txBody>
          <a:bodyPr/>
          <a:lstStyle/>
          <a:p>
            <a:r>
              <a:rPr lang="en-US" dirty="0"/>
              <a:t>Reporting MSG in a Prior </a:t>
            </a:r>
            <a:r>
              <a:rPr lang="en-US" dirty="0" err="1"/>
              <a:t>PoP</a:t>
            </a:r>
            <a:r>
              <a:rPr lang="en-US" dirty="0"/>
              <a:t>:</a:t>
            </a:r>
            <a:br>
              <a:rPr lang="en-US" dirty="0"/>
            </a:br>
            <a:r>
              <a:rPr lang="en-US" dirty="0"/>
              <a:t>Scenario 1</a:t>
            </a:r>
          </a:p>
        </p:txBody>
      </p:sp>
      <p:sp>
        <p:nvSpPr>
          <p:cNvPr id="3" name="Content Placeholder 2">
            <a:extLst>
              <a:ext uri="{FF2B5EF4-FFF2-40B4-BE49-F238E27FC236}">
                <a16:creationId xmlns:a16="http://schemas.microsoft.com/office/drawing/2014/main" xmlns="" id="{8A48ECD7-D762-470A-B7B1-5C49BA20FBAD}"/>
              </a:ext>
            </a:extLst>
          </p:cNvPr>
          <p:cNvSpPr>
            <a:spLocks noGrp="1"/>
          </p:cNvSpPr>
          <p:nvPr>
            <p:ph idx="1"/>
          </p:nvPr>
        </p:nvSpPr>
        <p:spPr/>
        <p:txBody>
          <a:bodyPr>
            <a:normAutofit lnSpcReduction="10000"/>
          </a:bodyPr>
          <a:lstStyle/>
          <a:p>
            <a:r>
              <a:rPr lang="en-US" sz="2400" dirty="0"/>
              <a:t>MSG may be applied to a previous </a:t>
            </a:r>
            <a:r>
              <a:rPr lang="en-US" sz="2400" dirty="0" err="1"/>
              <a:t>PoP</a:t>
            </a:r>
            <a:r>
              <a:rPr lang="en-US" sz="2400" dirty="0"/>
              <a:t> under the following scenario:</a:t>
            </a:r>
          </a:p>
          <a:p>
            <a:pPr lvl="1"/>
            <a:r>
              <a:rPr lang="en-US" sz="2000" dirty="0"/>
              <a:t>A participant exits PoP1, has enough hours to post-test (based on state policy and test publisher guidelines) but does not complete a post-test.</a:t>
            </a:r>
          </a:p>
          <a:p>
            <a:pPr lvl="1"/>
            <a:r>
              <a:rPr lang="en-US" sz="2000" dirty="0"/>
              <a:t>The individual re-enters the program and earns 12+ hours (PoP2) and is tested at entry.</a:t>
            </a:r>
          </a:p>
          <a:p>
            <a:pPr lvl="1"/>
            <a:r>
              <a:rPr lang="en-US" sz="2000" dirty="0"/>
              <a:t>Since the participant had already qualified to post-test based on </a:t>
            </a:r>
            <a:r>
              <a:rPr lang="en-US" sz="2000" dirty="0" err="1"/>
              <a:t>on</a:t>
            </a:r>
            <a:r>
              <a:rPr lang="en-US" sz="2000" dirty="0"/>
              <a:t> state policy and test publisher guidelines, the test given at re-entry may be used as the pre-test for PoP2 AND as a post-test with EFL gain for PoP1 if a gain is achieved.</a:t>
            </a:r>
          </a:p>
        </p:txBody>
      </p:sp>
    </p:spTree>
    <p:extLst>
      <p:ext uri="{BB962C8B-B14F-4D97-AF65-F5344CB8AC3E}">
        <p14:creationId xmlns:p14="http://schemas.microsoft.com/office/powerpoint/2010/main" val="4055133771"/>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198</TotalTime>
  <Words>812</Words>
  <Application>Microsoft Office PowerPoint</Application>
  <PresentationFormat>Custom</PresentationFormat>
  <Paragraphs>52</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Facet</vt:lpstr>
      <vt:lpstr>PoPs and MSGs</vt:lpstr>
      <vt:lpstr>Updates and Clarifications</vt:lpstr>
      <vt:lpstr>Periods of Participation</vt:lpstr>
      <vt:lpstr>PowerPoint Presentation</vt:lpstr>
      <vt:lpstr>PoP Implications  Participant Status</vt:lpstr>
      <vt:lpstr>PoP Implications  Participant Status (continued)</vt:lpstr>
      <vt:lpstr>PowerPoint Presentation</vt:lpstr>
      <vt:lpstr>Changes to Reporting MSG in a Prior PoP</vt:lpstr>
      <vt:lpstr>Reporting MSG in a Prior PoP: Scenario 1</vt:lpstr>
      <vt:lpstr>PowerPoint Presentation</vt:lpstr>
      <vt:lpstr>Reporting MSG in a Prior PoP: Scenario 2</vt:lpstr>
      <vt:lpstr>PowerPoint Presentation</vt:lpstr>
      <vt:lpstr>Reporting MSG in Prior PoP: Requirements</vt:lpstr>
      <vt:lpstr> Assessments: </vt:lpstr>
      <vt:lpstr>Setting Initial Placement for Assessment and EFL</vt:lpstr>
      <vt:lpstr>Assessment and EFL: Reporting based on Initial Placement</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Shannon Stangis</dc:creator>
  <cp:lastModifiedBy>Melissa Desi</cp:lastModifiedBy>
  <cp:revision>8</cp:revision>
  <dcterms:created xsi:type="dcterms:W3CDTF">2017-07-11T20:04:06Z</dcterms:created>
  <dcterms:modified xsi:type="dcterms:W3CDTF">2017-08-02T13:34:47Z</dcterms:modified>
</cp:coreProperties>
</file>