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8" r:id="rId3"/>
    <p:sldId id="268" r:id="rId4"/>
    <p:sldId id="269" r:id="rId5"/>
    <p:sldId id="270" r:id="rId6"/>
    <p:sldId id="262" r:id="rId7"/>
    <p:sldId id="261" r:id="rId8"/>
    <p:sldId id="260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-23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F8D3B-5A06-48BE-A9C0-3CEFEF8EC670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CDB64-20B2-449E-BF09-0A7786F2B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18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2CDB64-20B2-449E-BF09-0A7786F2BA7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545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Adult, Dislocated Worker and Youth formula programs,</a:t>
            </a:r>
            <a:r>
              <a:rPr lang="en-US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 the Adult Education,</a:t>
            </a:r>
            <a:r>
              <a:rPr lang="en-US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(3) the Wagner-</a:t>
            </a:r>
            <a:r>
              <a:rPr lang="en-US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Peyser</a:t>
            </a:r>
            <a:r>
              <a:rPr lang="en-US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 the Vocational Rehabilitation.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2CDB64-20B2-449E-BF09-0A7786F2BA7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435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2CDB64-20B2-449E-BF09-0A7786F2BA7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34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2CDB64-20B2-449E-BF09-0A7786F2BA7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9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CBEBF46-6710-4E0A-97FC-6BA1FAD1D3BC}" type="datetimeFigureOut">
              <a:rPr lang="en-US" smtClean="0"/>
              <a:t>5/15/2015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45D9E84-6A7C-4328-B552-9C736E22FEA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lholden@frederickcountymd.gov" TargetMode="External"/><Relationship Id="rId2" Type="http://schemas.openxmlformats.org/officeDocument/2006/relationships/hyperlink" Target="mailto:barbara.martin@maryland.gov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ioa.workforce3one.org/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57200" y="3352799"/>
            <a:ext cx="8458200" cy="1066801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 smtClean="0">
                <a:latin typeface="+mn-lt"/>
                <a:ea typeface="Batang" panose="02030600000101010101" pitchFamily="18" charset="-127"/>
                <a:cs typeface="Arial" panose="020B0604020202020204" pitchFamily="34" charset="0"/>
              </a:rPr>
              <a:t>A </a:t>
            </a:r>
            <a:r>
              <a:rPr lang="en-US" sz="3600" dirty="0">
                <a:latin typeface="+mn-lt"/>
                <a:ea typeface="Batang" panose="02030600000101010101" pitchFamily="18" charset="-127"/>
                <a:cs typeface="Arial" panose="020B0604020202020204" pitchFamily="34" charset="0"/>
              </a:rPr>
              <a:t>DLLR WIOA Transition Workgroup</a:t>
            </a:r>
            <a:r>
              <a:rPr lang="en-US" sz="3600" dirty="0" smtClean="0">
                <a:latin typeface="+mn-lt"/>
                <a:cs typeface="Arial" panose="020B0604020202020204" pitchFamily="34" charset="0"/>
              </a:rPr>
              <a:t>:</a:t>
            </a:r>
            <a:br>
              <a:rPr lang="en-US" sz="3600" dirty="0" smtClean="0">
                <a:latin typeface="+mn-lt"/>
                <a:cs typeface="Arial" panose="020B0604020202020204" pitchFamily="34" charset="0"/>
              </a:rPr>
            </a:br>
            <a:r>
              <a:rPr lang="en-US" sz="3600" dirty="0">
                <a:latin typeface="+mn-lt"/>
                <a:cs typeface="Arial" panose="020B0604020202020204" pitchFamily="34" charset="0"/>
              </a:rPr>
              <a:t/>
            </a:r>
            <a:br>
              <a:rPr lang="en-US" sz="3600" dirty="0">
                <a:latin typeface="+mn-lt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American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Job Center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Operations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Partnerships 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57200" y="4572000"/>
            <a:ext cx="4953000" cy="1080538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April 21, 2015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51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9600" dirty="0" smtClean="0">
                <a:latin typeface="MV Boli" panose="02000500030200090000" pitchFamily="2" charset="0"/>
                <a:cs typeface="MV Boli" panose="02000500030200090000" pitchFamily="2" charset="0"/>
              </a:rPr>
              <a:t>Think</a:t>
            </a:r>
            <a:r>
              <a:rPr lang="en-US" sz="8800" dirty="0" smtClean="0">
                <a:latin typeface="MV Boli" panose="02000500030200090000" pitchFamily="2" charset="0"/>
                <a:cs typeface="MV Boli" panose="02000500030200090000" pitchFamily="2" charset="0"/>
              </a:rPr>
              <a:t> Big!</a:t>
            </a:r>
            <a:endParaRPr lang="en-US" sz="8800" dirty="0"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229600" cy="1752600"/>
          </a:xfrm>
        </p:spPr>
        <p:txBody>
          <a:bodyPr/>
          <a:lstStyle/>
          <a:p>
            <a:endParaRPr lang="en-US" dirty="0" smtClean="0"/>
          </a:p>
          <a:p>
            <a:r>
              <a:rPr lang="en-US" sz="2000" dirty="0"/>
              <a:t>B</a:t>
            </a:r>
            <a:r>
              <a:rPr lang="en-US" sz="2000" dirty="0" smtClean="0"/>
              <a:t>arbara Martin:  </a:t>
            </a:r>
            <a:r>
              <a:rPr lang="en-US" sz="2000" dirty="0" smtClean="0">
                <a:hlinkClick r:id="rId2"/>
              </a:rPr>
              <a:t>barbara.martin@maryland.gov</a:t>
            </a:r>
            <a:r>
              <a:rPr lang="en-US" sz="2000" dirty="0" smtClean="0"/>
              <a:t>  410-767-2825</a:t>
            </a:r>
          </a:p>
          <a:p>
            <a:r>
              <a:rPr lang="en-US" sz="2000" dirty="0" smtClean="0"/>
              <a:t>Laurie Holden:  </a:t>
            </a:r>
            <a:r>
              <a:rPr lang="en-US" sz="2000" dirty="0" smtClean="0">
                <a:hlinkClick r:id="rId3"/>
              </a:rPr>
              <a:t>lholden@frederickcountymd.gov</a:t>
            </a:r>
            <a:r>
              <a:rPr lang="en-US" sz="2000" dirty="0" smtClean="0"/>
              <a:t>  301-600-2741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5157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WIOA emphasizes coordination and collaboration to ensure a streamlined and coordinated service delivery system for all job-seekers, including those with disabilities and barriers to employment, and for employers.</a:t>
            </a:r>
            <a:endParaRPr lang="en-US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16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762000"/>
            <a:ext cx="815340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Key Components of WIOA</a:t>
            </a:r>
          </a:p>
          <a:p>
            <a:endParaRPr lang="en-US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Aligns </a:t>
            </a:r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Goals and Increases Accountability and Information for Job Seekers and the Public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WIOA aligns the performance indicators for core programs, and adds new ones related to services to employers and postsecondary credential attainment. </a:t>
            </a:r>
          </a:p>
          <a:p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Fosters </a:t>
            </a:r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Regional Collaboration to Meet the Needs of Regional Economies</a:t>
            </a:r>
            <a:r>
              <a:rPr lang="en-US" sz="2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WIOA requires states to identify economic regions within their state, and local areas are to coordinate planning and service delivery on a regional basis. </a:t>
            </a:r>
            <a:endParaRPr lang="en-US" sz="2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(</a:t>
            </a:r>
            <a:r>
              <a:rPr lang="en-US" sz="11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11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</a:p>
          <a:p>
            <a:endParaRPr lang="en-US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49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066800"/>
            <a:ext cx="7620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100" b="1" dirty="0" smtClean="0">
              <a:solidFill>
                <a:schemeClr val="tx2"/>
              </a:solidFill>
            </a:endParaRPr>
          </a:p>
          <a:p>
            <a:r>
              <a:rPr lang="en-US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Targets </a:t>
            </a:r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Workforce Services to Better Serve Job Seekers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WIOA promotes the use of career pathways and sector partnerships to increase employment in in-demand industries and occupations. </a:t>
            </a:r>
          </a:p>
          <a:p>
            <a:endParaRPr lang="en-US" sz="2600" b="1" dirty="0">
              <a:solidFill>
                <a:schemeClr val="tx2"/>
              </a:solidFill>
            </a:endParaRPr>
          </a:p>
          <a:p>
            <a:r>
              <a:rPr lang="en-US" sz="2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Strengthens the Governing Bodies that Establish State, Regional and Local Workforce Investment Priorities</a:t>
            </a:r>
            <a:r>
              <a:rPr lang="en-US" sz="2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WIOA streamlines membership of business-led, state and local workforce development boards </a:t>
            </a:r>
          </a:p>
          <a:p>
            <a:r>
              <a:rPr lang="en-US" sz="11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(</a:t>
            </a:r>
            <a:r>
              <a:rPr lang="en-US" sz="11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11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50402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143000"/>
            <a:ext cx="7162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Supports Access to Services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To make services easier to access, the WIOA requires co-location of the Wagner-</a:t>
            </a:r>
            <a:r>
              <a:rPr lang="en-US" sz="26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Peyser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Employment Service in AJCs and adds the Temporary Assistance for Needy Families program as a mandatory partner (at Governor’s Discretion) </a:t>
            </a:r>
            <a:endParaRPr lang="en-US" sz="2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Improves Services to Individuals with Disabilities  </a:t>
            </a:r>
            <a:r>
              <a:rPr lang="en-US" sz="2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WIOA increases individuals with disabilities access to high-quality workforce services to prepare them for competitive integrated employment </a:t>
            </a:r>
          </a:p>
          <a:p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	</a:t>
            </a:r>
            <a:endParaRPr lang="en-US" sz="11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34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3058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Committees of the AJC Operations and Partnerships DLLR Workgroup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/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353933"/>
              </p:ext>
            </p:extLst>
          </p:nvPr>
        </p:nvGraphicFramePr>
        <p:xfrm>
          <a:off x="381000" y="1905001"/>
          <a:ext cx="8153400" cy="4267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53400"/>
              </a:tblGrid>
              <a:tr h="4267199">
                <a:tc>
                  <a:txBody>
                    <a:bodyPr/>
                    <a:lstStyle/>
                    <a:p>
                      <a:pPr marL="457200" marR="0" lvl="0" indent="-457200" algn="l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Engaging partners and improving </a:t>
                      </a:r>
                      <a:r>
                        <a:rPr lang="en-US" sz="2400" dirty="0" err="1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flow within 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AJCs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457200" marR="0" lvl="0" indent="-457200" algn="l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to better serve Unemployment Insurance claimants and hardest to serve customers.</a:t>
                      </a:r>
                    </a:p>
                    <a:p>
                      <a:pPr marL="457200" marR="0" lvl="0" indent="-457200" algn="l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Improving the use of technology in the AJCs</a:t>
                      </a:r>
                    </a:p>
                    <a:p>
                      <a:pPr marL="457200" marR="0" lvl="0" indent="-457200" algn="l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Development of Memorandums of Understanding (MOU) and Resource Sharing Agreements (RSA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including sharing 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infrastructure expenses as outlined in WIOA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Pts val="1000"/>
                        <a:buFont typeface="+mj-lt"/>
                        <a:buAutoNum type="arabicPeriod"/>
                        <a:tabLst>
                          <a:tab pos="228600" algn="l"/>
                        </a:tabLst>
                        <a:defRPr/>
                      </a:pPr>
                      <a:r>
                        <a:rPr lang="en-US" sz="2400" kern="12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Staff training needs/opportunities during the transition to WIOA, including relevant board member information</a:t>
                      </a:r>
                    </a:p>
                    <a:p>
                      <a:pPr marL="457200" marR="0" lvl="0" indent="-457200" algn="l">
                        <a:spcBef>
                          <a:spcPts val="600"/>
                        </a:spcBef>
                        <a:spcAft>
                          <a:spcPts val="0"/>
                        </a:spcAft>
                        <a:buSzPts val="1000"/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2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 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Maryland Training </a:t>
                      </a:r>
                      <a:r>
                        <a:rPr lang="en-US" sz="2400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Provider </a:t>
                      </a:r>
                      <a:r>
                        <a:rPr lang="en-US" sz="2400" dirty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List </a:t>
                      </a:r>
                      <a:endParaRPr lang="en-US" sz="2400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114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the committee breakouts, discuss this question: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1936"/>
          </a:xfrm>
          <a:solidFill>
            <a:schemeClr val="tx2">
              <a:lumMod val="75000"/>
            </a:schemeClr>
          </a:solidFill>
        </p:spPr>
        <p:txBody>
          <a:bodyPr>
            <a:normAutofit/>
          </a:bodyPr>
          <a:lstStyle/>
          <a:p>
            <a:pPr marL="109728" indent="0" algn="ctr">
              <a:buNone/>
            </a:pPr>
            <a:endParaRPr lang="en-US" b="1" dirty="0"/>
          </a:p>
          <a:p>
            <a:pPr marL="109728" indent="0" algn="ctr">
              <a:buNone/>
            </a:pP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“the IDEAL STATE?” </a:t>
            </a:r>
          </a:p>
          <a:p>
            <a:pPr marL="109728" indent="0" algn="ctr">
              <a:buNone/>
            </a:pPr>
            <a:endParaRPr lang="en-US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ctr">
              <a:buNone/>
            </a:pPr>
            <a:r>
              <a:rPr lang="en-US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other words, what aspects or issues should be addressed in your committee that will best serve our jobseekers and businesses?</a:t>
            </a:r>
          </a:p>
        </p:txBody>
      </p:sp>
    </p:spTree>
    <p:extLst>
      <p:ext uri="{BB962C8B-B14F-4D97-AF65-F5344CB8AC3E}">
        <p14:creationId xmlns:p14="http://schemas.microsoft.com/office/powerpoint/2010/main" val="369123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600200"/>
            <a:ext cx="80772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U.S. Department of Labor WIOA Resource Page </a:t>
            </a:r>
            <a:r>
              <a:rPr lang="en-US" sz="2400" dirty="0" smtClean="0">
                <a:solidFill>
                  <a:srgbClr val="1243D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http://www.doleta.gov/WIOA/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U.S. Department of Education Rehabilitation Services Administration WIOA Resource Page </a:t>
            </a:r>
            <a:r>
              <a:rPr lang="en-US" sz="2400" dirty="0" smtClean="0">
                <a:solidFill>
                  <a:srgbClr val="1243D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http://www2.ed.gov/about/offices/list/osers/rsa/wioa-reauthorization.html </a:t>
            </a:r>
          </a:p>
          <a:p>
            <a:endParaRPr lang="en-US" sz="2400" dirty="0" smtClean="0">
              <a:solidFill>
                <a:srgbClr val="1243D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Maryland DLLR Resource Page</a:t>
            </a:r>
          </a:p>
          <a:p>
            <a:r>
              <a:rPr lang="en-US" sz="2400" dirty="0" smtClean="0">
                <a:solidFill>
                  <a:srgbClr val="1243D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http://www.dllr.maryland.gov/employment/wioa.shtml</a:t>
            </a:r>
          </a:p>
          <a:p>
            <a:endParaRPr lang="en-US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Workforce3One.org </a:t>
            </a:r>
            <a:r>
              <a:rPr lang="en-US" sz="24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https://wioa.workforce3one.org/</a:t>
            </a:r>
            <a:endParaRPr lang="en-US" sz="2400" dirty="0" smtClean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533400"/>
            <a:ext cx="6450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2"/>
                </a:solidFill>
                <a:ea typeface="Batang" panose="02030600000101010101" pitchFamily="18" charset="-127"/>
                <a:cs typeface="Arial" panose="020B0604020202020204" pitchFamily="34" charset="0"/>
              </a:rPr>
              <a:t>RESOURCES</a:t>
            </a:r>
            <a:endParaRPr lang="en-US" sz="4000" b="1" dirty="0">
              <a:solidFill>
                <a:schemeClr val="tx2"/>
              </a:solidFill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96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7543800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  <a:cs typeface="Arial" panose="020B0604020202020204" pitchFamily="34" charset="0"/>
              </a:rPr>
              <a:t>Next Steps</a:t>
            </a:r>
            <a:endParaRPr lang="en-US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457200" y="1295400"/>
            <a:ext cx="7848600" cy="4800600"/>
          </a:xfrm>
        </p:spPr>
        <p:txBody>
          <a:bodyPr>
            <a:normAutofit fontScale="25000" lnSpcReduction="20000"/>
          </a:bodyPr>
          <a:lstStyle/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afternoon, draft the committee’s Ideal State. </a:t>
            </a: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the next 4 weeks, review the relevant portions of the NPRMs (“</a:t>
            </a:r>
            <a:r>
              <a:rPr lang="en-US" sz="960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regs</a:t>
            </a: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”) and develop recommendations and steps needed to move Maryland toward that state.</a:t>
            </a: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Submit draft recommendations by May 21</a:t>
            </a:r>
            <a:r>
              <a:rPr lang="en-US" sz="9600" baseline="30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endParaRPr lang="en-US" sz="9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Reconvene as the workgroup on June 2</a:t>
            </a:r>
            <a:r>
              <a:rPr lang="en-US" sz="9600" baseline="30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Each committee will share their report &amp; gather feedback.</a:t>
            </a: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AJC Workgroup will submit its report through DLLR.</a:t>
            </a:r>
          </a:p>
          <a:p>
            <a:pPr marL="457200" indent="-457200" algn="l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9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plans are advanced and finalized, you as individuals, committees or the workgroup, may be asked to serve as subject experts.</a:t>
            </a:r>
          </a:p>
          <a:p>
            <a:pPr algn="l">
              <a:lnSpc>
                <a:spcPct val="170000"/>
              </a:lnSpc>
              <a:spcBef>
                <a:spcPts val="600"/>
              </a:spcBef>
            </a:pPr>
            <a:endParaRPr lang="en-US" sz="3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69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</TotalTime>
  <Words>538</Words>
  <Application>Microsoft Office PowerPoint</Application>
  <PresentationFormat>On-screen Show (4:3)</PresentationFormat>
  <Paragraphs>61</Paragraphs>
  <Slides>10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            A DLLR WIOA Transition Workgroup:  American Job Center  Operations and Partnerships   </vt:lpstr>
      <vt:lpstr>PowerPoint Presentation</vt:lpstr>
      <vt:lpstr>PowerPoint Presentation</vt:lpstr>
      <vt:lpstr>PowerPoint Presentation</vt:lpstr>
      <vt:lpstr>PowerPoint Presentation</vt:lpstr>
      <vt:lpstr>Committees of the AJC Operations and Partnerships DLLR Workgroup</vt:lpstr>
      <vt:lpstr>During the committee breakouts, discuss this question:</vt:lpstr>
      <vt:lpstr>PowerPoint Presentation</vt:lpstr>
      <vt:lpstr>Next Steps</vt:lpstr>
      <vt:lpstr>Think Big!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Barbara R. Martin</dc:creator>
  <cp:lastModifiedBy>Susan Kaliush</cp:lastModifiedBy>
  <cp:revision>20</cp:revision>
  <dcterms:created xsi:type="dcterms:W3CDTF">2015-04-18T14:07:26Z</dcterms:created>
  <dcterms:modified xsi:type="dcterms:W3CDTF">2015-05-15T17:07:14Z</dcterms:modified>
</cp:coreProperties>
</file>